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057" r:id="rId2"/>
  </p:sldMasterIdLst>
  <p:notesMasterIdLst>
    <p:notesMasterId r:id="rId17"/>
  </p:notesMasterIdLst>
  <p:handoutMasterIdLst>
    <p:handoutMasterId r:id="rId18"/>
  </p:handoutMasterIdLst>
  <p:sldIdLst>
    <p:sldId id="353" r:id="rId3"/>
    <p:sldId id="386" r:id="rId4"/>
    <p:sldId id="354" r:id="rId5"/>
    <p:sldId id="388" r:id="rId6"/>
    <p:sldId id="357" r:id="rId7"/>
    <p:sldId id="389" r:id="rId8"/>
    <p:sldId id="391" r:id="rId9"/>
    <p:sldId id="392" r:id="rId10"/>
    <p:sldId id="401" r:id="rId11"/>
    <p:sldId id="402" r:id="rId12"/>
    <p:sldId id="382" r:id="rId13"/>
    <p:sldId id="387" r:id="rId14"/>
    <p:sldId id="384" r:id="rId15"/>
    <p:sldId id="385"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B00"/>
    <a:srgbClr val="002C76"/>
    <a:srgbClr val="95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84" autoAdjust="0"/>
    <p:restoredTop sz="94658" autoAdjust="0"/>
  </p:normalViewPr>
  <p:slideViewPr>
    <p:cSldViewPr>
      <p:cViewPr varScale="1">
        <p:scale>
          <a:sx n="109" d="100"/>
          <a:sy n="109" d="100"/>
        </p:scale>
        <p:origin x="1892" y="88"/>
      </p:cViewPr>
      <p:guideLst>
        <p:guide orient="horz" pos="2160"/>
        <p:guide pos="2880"/>
      </p:guideLst>
    </p:cSldViewPr>
  </p:slideViewPr>
  <p:outlineViewPr>
    <p:cViewPr>
      <p:scale>
        <a:sx n="33" d="100"/>
        <a:sy n="33" d="100"/>
      </p:scale>
      <p:origin x="0" y="137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40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6" tIns="46588" rIns="93176" bIns="46588"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6" tIns="46588" rIns="93176" bIns="46588" rtlCol="0"/>
          <a:lstStyle>
            <a:lvl1pPr algn="r">
              <a:defRPr sz="1200">
                <a:latin typeface="Arial" charset="0"/>
              </a:defRPr>
            </a:lvl1pPr>
          </a:lstStyle>
          <a:p>
            <a:pPr>
              <a:defRPr/>
            </a:pPr>
            <a:fld id="{32A56228-5E87-44B2-B65B-E2EEC7408102}" type="datetimeFigureOut">
              <a:rPr lang="en-US"/>
              <a:pPr>
                <a:defRPr/>
              </a:pPr>
              <a:t>6/22/2023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6" tIns="46588" rIns="93176" bIns="46588"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6" tIns="46588" rIns="93176" bIns="46588" rtlCol="0" anchor="b"/>
          <a:lstStyle>
            <a:lvl1pPr algn="r">
              <a:defRPr sz="1200">
                <a:latin typeface="Arial" charset="0"/>
              </a:defRPr>
            </a:lvl1pPr>
          </a:lstStyle>
          <a:p>
            <a:pPr>
              <a:defRPr/>
            </a:pPr>
            <a:fld id="{35822685-6ED0-4C6C-BAC8-9C0C7C3E676D}" type="slidenum">
              <a:rPr lang="en-US"/>
              <a:pPr>
                <a:defRPr/>
              </a:pPr>
              <a:t>‹#›</a:t>
            </a:fld>
            <a:endParaRPr lang="en-US"/>
          </a:p>
        </p:txBody>
      </p:sp>
    </p:spTree>
    <p:extLst>
      <p:ext uri="{BB962C8B-B14F-4D97-AF65-F5344CB8AC3E}">
        <p14:creationId xmlns:p14="http://schemas.microsoft.com/office/powerpoint/2010/main" val="1254302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6" tIns="46588" rIns="93176" bIns="46588"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6" tIns="46588" rIns="93176" bIns="46588" rtlCol="0"/>
          <a:lstStyle>
            <a:lvl1pPr algn="r">
              <a:defRPr sz="1200">
                <a:latin typeface="Arial" charset="0"/>
              </a:defRPr>
            </a:lvl1pPr>
          </a:lstStyle>
          <a:p>
            <a:pPr>
              <a:defRPr/>
            </a:pPr>
            <a:fld id="{E6F1FE8C-6F42-465B-965C-607B2C923156}" type="datetimeFigureOut">
              <a:rPr lang="en-US"/>
              <a:pPr>
                <a:defRPr/>
              </a:pPr>
              <a:t>6/22/2023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6" tIns="46588" rIns="93176"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6" tIns="46588" rIns="93176" bIns="46588"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6" tIns="46588" rIns="93176" bIns="46588" rtlCol="0" anchor="b"/>
          <a:lstStyle>
            <a:lvl1pPr algn="r">
              <a:defRPr sz="1200">
                <a:latin typeface="Arial" charset="0"/>
              </a:defRPr>
            </a:lvl1pPr>
          </a:lstStyle>
          <a:p>
            <a:pPr>
              <a:defRPr/>
            </a:pPr>
            <a:fld id="{73037590-8E0F-48B8-A772-762021AA09A5}" type="slidenum">
              <a:rPr lang="en-US"/>
              <a:pPr>
                <a:defRPr/>
              </a:pPr>
              <a:t>‹#›</a:t>
            </a:fld>
            <a:endParaRPr lang="en-US"/>
          </a:p>
        </p:txBody>
      </p:sp>
    </p:spTree>
    <p:extLst>
      <p:ext uri="{BB962C8B-B14F-4D97-AF65-F5344CB8AC3E}">
        <p14:creationId xmlns:p14="http://schemas.microsoft.com/office/powerpoint/2010/main" val="38079629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037590-8E0F-48B8-A772-762021AA09A5}" type="slidenum">
              <a:rPr lang="en-US" smtClean="0"/>
              <a:pPr>
                <a:defRPr/>
              </a:pPr>
              <a:t>1</a:t>
            </a:fld>
            <a:endParaRPr lang="en-US"/>
          </a:p>
        </p:txBody>
      </p:sp>
    </p:spTree>
    <p:extLst>
      <p:ext uri="{BB962C8B-B14F-4D97-AF65-F5344CB8AC3E}">
        <p14:creationId xmlns:p14="http://schemas.microsoft.com/office/powerpoint/2010/main" val="224656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037590-8E0F-48B8-A772-762021AA09A5}" type="slidenum">
              <a:rPr lang="en-US" smtClean="0"/>
              <a:pPr>
                <a:defRPr/>
              </a:pPr>
              <a:t>3</a:t>
            </a:fld>
            <a:endParaRPr lang="en-US"/>
          </a:p>
        </p:txBody>
      </p:sp>
    </p:spTree>
    <p:extLst>
      <p:ext uri="{BB962C8B-B14F-4D97-AF65-F5344CB8AC3E}">
        <p14:creationId xmlns:p14="http://schemas.microsoft.com/office/powerpoint/2010/main" val="228829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037590-8E0F-48B8-A772-762021AA09A5}" type="slidenum">
              <a:rPr lang="en-US" smtClean="0"/>
              <a:pPr>
                <a:defRPr/>
              </a:pPr>
              <a:t>11</a:t>
            </a:fld>
            <a:endParaRPr lang="en-US"/>
          </a:p>
        </p:txBody>
      </p:sp>
    </p:spTree>
    <p:extLst>
      <p:ext uri="{BB962C8B-B14F-4D97-AF65-F5344CB8AC3E}">
        <p14:creationId xmlns:p14="http://schemas.microsoft.com/office/powerpoint/2010/main" val="337492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AC5539-A4A2-43E9-8423-B2A604B6B0F9}"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0502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AC5539-A4A2-43E9-8423-B2A604B6B0F9}"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82976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solidFill>
                  <a:srgbClr val="002C76"/>
                </a:solidFill>
                <a:latin typeface="Helvetic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620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525963"/>
          </a:xfrm>
          <a:prstGeom prst="rect">
            <a:avLst/>
          </a:prstGeom>
        </p:spPr>
        <p:txBody>
          <a:bodyPr/>
          <a:lstStyle>
            <a:lvl1pPr>
              <a:buFont typeface="Wingdings" pitchFamily="2" charset="2"/>
              <a:buChar char="Ø"/>
              <a:defRPr sz="2400">
                <a:solidFill>
                  <a:srgbClr val="002060"/>
                </a:solidFill>
                <a:latin typeface="Helvetica" pitchFamily="34" charset="0"/>
              </a:defRPr>
            </a:lvl1pPr>
            <a:lvl2pPr marL="742950" indent="-285750">
              <a:buFont typeface="Wingdings" pitchFamily="2" charset="2"/>
              <a:buChar char="v"/>
              <a:defRPr sz="2000">
                <a:solidFill>
                  <a:srgbClr val="002060"/>
                </a:solidFill>
                <a:latin typeface="Helvetica" pitchFamily="34" charset="0"/>
              </a:defRPr>
            </a:lvl2pPr>
            <a:lvl3pPr>
              <a:buFont typeface="Wingdings" pitchFamily="2" charset="2"/>
              <a:buChar char="Ø"/>
              <a:defRPr sz="2000">
                <a:solidFill>
                  <a:srgbClr val="002060"/>
                </a:solidFill>
                <a:latin typeface="Helvetica" pitchFamily="34" charset="0"/>
              </a:defRPr>
            </a:lvl3pPr>
            <a:lvl4pPr>
              <a:buFont typeface="Wingdings" pitchFamily="2" charset="2"/>
              <a:buChar char="Ø"/>
              <a:defRPr sz="1800">
                <a:solidFill>
                  <a:srgbClr val="002060"/>
                </a:solidFill>
                <a:latin typeface="Helvetica" pitchFamily="34" charset="0"/>
              </a:defRPr>
            </a:lvl4pPr>
            <a:lvl5pPr>
              <a:buFont typeface="Wingdings" pitchFamily="2" charset="2"/>
              <a:buChar char="Ø"/>
              <a:defRPr sz="1800">
                <a:solidFill>
                  <a:srgbClr val="002060"/>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9335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3482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30" name="TextBox 6"/>
          <p:cNvSpPr txBox="1">
            <a:spLocks noChangeArrowheads="1"/>
          </p:cNvSpPr>
          <p:nvPr/>
        </p:nvSpPr>
        <p:spPr bwMode="auto">
          <a:xfrm>
            <a:off x="8686800" y="64579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A9D1FBE-76B6-43C5-A775-D2AFC11DB83B}" type="slidenum">
              <a:rPr lang="en-US" sz="1200" smtClean="0">
                <a:solidFill>
                  <a:srgbClr val="7F7F7F"/>
                </a:solidFill>
              </a:rPr>
              <a:pPr eaLnBrk="1" hangingPunct="1">
                <a:defRPr/>
              </a:pPr>
              <a:t>‹#›</a:t>
            </a:fld>
            <a:endParaRPr lang="en-US" sz="1200">
              <a:solidFill>
                <a:srgbClr val="7F7F7F"/>
              </a:solidFill>
            </a:endParaRPr>
          </a:p>
        </p:txBody>
      </p:sp>
      <p:pic>
        <p:nvPicPr>
          <p:cNvPr id="102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7638"/>
            <a:ext cx="1914525" cy="127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2" r:id="rId1"/>
    <p:sldLayoutId id="2147484393" r:id="rId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Pitch Template Revision_banner.jp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341313"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2053" name="TextBox 5"/>
          <p:cNvSpPr txBox="1">
            <a:spLocks noChangeArrowheads="1"/>
          </p:cNvSpPr>
          <p:nvPr/>
        </p:nvSpPr>
        <p:spPr bwMode="auto">
          <a:xfrm>
            <a:off x="8686800" y="64579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3ABF9DF-A2B4-4E18-8E02-007961B5B14D}" type="slidenum">
              <a:rPr lang="en-US" sz="1200" smtClean="0">
                <a:solidFill>
                  <a:srgbClr val="7F7F7F"/>
                </a:solidFill>
              </a:rPr>
              <a:pPr eaLnBrk="1" hangingPunct="1">
                <a:defRPr/>
              </a:pPr>
              <a:t>‹#›</a:t>
            </a:fld>
            <a:endParaRPr lang="en-US" sz="1200">
              <a:solidFill>
                <a:srgbClr val="7F7F7F"/>
              </a:solidFill>
            </a:endParaRPr>
          </a:p>
        </p:txBody>
      </p:sp>
      <p:pic>
        <p:nvPicPr>
          <p:cNvPr id="20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7313"/>
            <a:ext cx="1914525" cy="127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24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v"/>
        <a:defRPr sz="24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ustranscom.mil/dtr/part-iv/dtr_part_iv_app_k_4.pdf" TargetMode="External"/><Relationship Id="rId13" Type="http://schemas.openxmlformats.org/officeDocument/2006/relationships/image" Target="../media/image10.jpeg"/><Relationship Id="rId3" Type="http://schemas.openxmlformats.org/officeDocument/2006/relationships/hyperlink" Target="http://www.navsup.navy.mil/household" TargetMode="External"/><Relationship Id="rId7" Type="http://schemas.openxmlformats.org/officeDocument/2006/relationships/hyperlink" Target="http://www.ustranscom.mil/dtr/part-iv/dtr_part_iv_app_k_3.pdf" TargetMode="External"/><Relationship Id="rId12" Type="http://schemas.openxmlformats.org/officeDocument/2006/relationships/hyperlink" Target="https://www.ustranscom.mil/dp3/pdfs.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csmypov.com/" TargetMode="External"/><Relationship Id="rId11" Type="http://schemas.openxmlformats.org/officeDocument/2006/relationships/hyperlink" Target="https://www.ustranscom.mil/dtr/part-iv/dtr_part_iv_app_k_2.pdf" TargetMode="External"/><Relationship Id="rId5" Type="http://schemas.openxmlformats.org/officeDocument/2006/relationships/hyperlink" Target="https://www.militaryonesource.mil/moving-housing/moving/moving-personal-property/" TargetMode="External"/><Relationship Id="rId10" Type="http://schemas.openxmlformats.org/officeDocument/2006/relationships/hyperlink" Target="https://www.ustranscom.mil/dtr/part-iv/dtr_part_iv_app_k_1.pdf" TargetMode="External"/><Relationship Id="rId4" Type="http://schemas.openxmlformats.org/officeDocument/2006/relationships/hyperlink" Target="https://dps.move.mil/cust/standard/user/home.xhtml" TargetMode="External"/><Relationship Id="rId9" Type="http://schemas.openxmlformats.org/officeDocument/2006/relationships/hyperlink" Target="https://installations.militaryonesource.mil/view-a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990600" y="2971800"/>
            <a:ext cx="7772400"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defRPr/>
            </a:pPr>
            <a:r>
              <a:rPr lang="en-US" altLang="en-US" sz="2400" b="0" dirty="0">
                <a:solidFill>
                  <a:srgbClr val="7030A0"/>
                </a:solidFill>
                <a:latin typeface="Monotype Corsiva" panose="03010101010201010101" pitchFamily="66" charset="0"/>
                <a:cs typeface="Arial" panose="020B0604020202020204" pitchFamily="34" charset="0"/>
              </a:rPr>
              <a:t>DoD Customer Access to DPS with CAC</a:t>
            </a:r>
            <a:br>
              <a:rPr lang="en-US" altLang="en-US" sz="2400" b="0" dirty="0">
                <a:solidFill>
                  <a:srgbClr val="7030A0"/>
                </a:solidFill>
                <a:latin typeface="Monotype Corsiva" panose="03010101010201010101" pitchFamily="66" charset="0"/>
                <a:cs typeface="Arial" panose="020B0604020202020204" pitchFamily="34" charset="0"/>
              </a:rPr>
            </a:br>
            <a:r>
              <a:rPr lang="en-US" altLang="en-US" sz="2400" b="0">
                <a:solidFill>
                  <a:srgbClr val="7030A0"/>
                </a:solidFill>
                <a:latin typeface="Monotype Corsiva" panose="03010101010201010101" pitchFamily="66" charset="0"/>
                <a:cs typeface="Arial" panose="020B0604020202020204" pitchFamily="34" charset="0"/>
              </a:rPr>
              <a:t>1</a:t>
            </a:r>
            <a:r>
              <a:rPr lang="en-US" altLang="en-US" sz="2400" b="0" smtClean="0">
                <a:solidFill>
                  <a:srgbClr val="7030A0"/>
                </a:solidFill>
                <a:latin typeface="Monotype Corsiva" panose="03010101010201010101" pitchFamily="66" charset="0"/>
                <a:cs typeface="Arial" panose="020B0604020202020204" pitchFamily="34" charset="0"/>
              </a:rPr>
              <a:t>) Register </a:t>
            </a:r>
            <a:r>
              <a:rPr lang="en-US" altLang="en-US" sz="2400" b="0" dirty="0">
                <a:solidFill>
                  <a:srgbClr val="7030A0"/>
                </a:solidFill>
                <a:latin typeface="Monotype Corsiva" panose="03010101010201010101" pitchFamily="66" charset="0"/>
                <a:cs typeface="Arial" panose="020B0604020202020204" pitchFamily="34" charset="0"/>
              </a:rPr>
              <a:t>for a DPS Account</a:t>
            </a:r>
            <a:br>
              <a:rPr lang="en-US" altLang="en-US" sz="2400" b="0" dirty="0">
                <a:solidFill>
                  <a:srgbClr val="7030A0"/>
                </a:solidFill>
                <a:latin typeface="Monotype Corsiva" panose="03010101010201010101" pitchFamily="66" charset="0"/>
                <a:cs typeface="Arial" panose="020B0604020202020204" pitchFamily="34" charset="0"/>
              </a:rPr>
            </a:br>
            <a:r>
              <a:rPr lang="en-US" altLang="en-US" sz="2400" b="0">
                <a:solidFill>
                  <a:srgbClr val="7030A0"/>
                </a:solidFill>
                <a:latin typeface="Monotype Corsiva" panose="03010101010201010101" pitchFamily="66" charset="0"/>
                <a:cs typeface="Arial" panose="020B0604020202020204" pitchFamily="34" charset="0"/>
              </a:rPr>
              <a:t>2</a:t>
            </a:r>
            <a:r>
              <a:rPr lang="en-US" altLang="en-US" sz="2400" b="0" smtClean="0">
                <a:solidFill>
                  <a:srgbClr val="7030A0"/>
                </a:solidFill>
                <a:latin typeface="Monotype Corsiva" panose="03010101010201010101" pitchFamily="66" charset="0"/>
                <a:cs typeface="Arial" panose="020B0604020202020204" pitchFamily="34" charset="0"/>
              </a:rPr>
              <a:t>) Create </a:t>
            </a:r>
            <a:r>
              <a:rPr lang="en-US" altLang="en-US" sz="2400" b="0" dirty="0">
                <a:solidFill>
                  <a:srgbClr val="7030A0"/>
                </a:solidFill>
                <a:latin typeface="Monotype Corsiva" panose="03010101010201010101" pitchFamily="66" charset="0"/>
                <a:cs typeface="Arial" panose="020B0604020202020204" pitchFamily="34" charset="0"/>
              </a:rPr>
              <a:t>Username and Password</a:t>
            </a:r>
          </a:p>
        </p:txBody>
      </p:sp>
      <p:sp>
        <p:nvSpPr>
          <p:cNvPr id="5" name="TextBox 1"/>
          <p:cNvSpPr txBox="1"/>
          <p:nvPr/>
        </p:nvSpPr>
        <p:spPr>
          <a:xfrm>
            <a:off x="381000" y="6442501"/>
            <a:ext cx="1066800" cy="27699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solidFill>
                  <a:srgbClr val="7030A0"/>
                </a:solidFill>
              </a:rPr>
              <a:t>June </a:t>
            </a:r>
            <a:r>
              <a:rPr lang="en-US" sz="1200" dirty="0" smtClean="0">
                <a:solidFill>
                  <a:srgbClr val="7030A0"/>
                </a:solidFill>
              </a:rPr>
              <a:t>2023</a:t>
            </a:r>
            <a:endParaRPr lang="en-US" sz="1200" dirty="0">
              <a:solidFill>
                <a:srgbClr val="7030A0"/>
              </a:solidFill>
            </a:endParaRPr>
          </a:p>
        </p:txBody>
      </p:sp>
      <p:sp>
        <p:nvSpPr>
          <p:cNvPr id="3" name="TextBox 2"/>
          <p:cNvSpPr txBox="1"/>
          <p:nvPr/>
        </p:nvSpPr>
        <p:spPr>
          <a:xfrm>
            <a:off x="5715000" y="533400"/>
            <a:ext cx="3200400" cy="553998"/>
          </a:xfrm>
          <a:prstGeom prst="rect">
            <a:avLst/>
          </a:prstGeom>
          <a:noFill/>
        </p:spPr>
        <p:txBody>
          <a:bodyPr wrap="square" rtlCol="0">
            <a:spAutoFit/>
          </a:bodyPr>
          <a:lstStyle/>
          <a:p>
            <a:r>
              <a:rPr lang="en-US" sz="3000" b="1" dirty="0" smtClean="0">
                <a:solidFill>
                  <a:schemeClr val="bg1"/>
                </a:solidFill>
                <a:latin typeface="Helvetica" panose="020B0604020202020204" pitchFamily="34" charset="0"/>
                <a:cs typeface="Helvetica" panose="020B0604020202020204" pitchFamily="34" charset="0"/>
              </a:rPr>
              <a:t>DPS User Guide</a:t>
            </a:r>
            <a:endParaRPr lang="en-US" sz="3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6652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A0AA6-EA4B-4A97-ACB9-422A36F5B471}"/>
              </a:ext>
            </a:extLst>
          </p:cNvPr>
          <p:cNvSpPr>
            <a:spLocks noGrp="1"/>
          </p:cNvSpPr>
          <p:nvPr>
            <p:ph type="body" idx="13"/>
          </p:nvPr>
        </p:nvSpPr>
        <p:spPr/>
        <p:txBody>
          <a:bodyPr/>
          <a:lstStyle/>
          <a:p>
            <a:r>
              <a:rPr lang="en-US" dirty="0"/>
              <a:t>Logging </a:t>
            </a:r>
            <a:r>
              <a:rPr lang="en-US" dirty="0" smtClean="0"/>
              <a:t>In With </a:t>
            </a:r>
            <a:r>
              <a:rPr lang="en-US" dirty="0"/>
              <a:t>U</a:t>
            </a:r>
            <a:r>
              <a:rPr lang="en-US" dirty="0" smtClean="0"/>
              <a:t>ser ID</a:t>
            </a:r>
            <a:endParaRPr lang="en-US" dirty="0"/>
          </a:p>
        </p:txBody>
      </p:sp>
      <p:pic>
        <p:nvPicPr>
          <p:cNvPr id="4" name="Content Placeholder 3" descr="A screenshot of a social media post&#10;&#10;Description automatically generated">
            <a:extLst>
              <a:ext uri="{FF2B5EF4-FFF2-40B4-BE49-F238E27FC236}">
                <a16:creationId xmlns:a16="http://schemas.microsoft.com/office/drawing/2014/main" id="{C80B434D-1965-467D-86D4-15363A04CB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785" r="-1140"/>
          <a:stretch/>
        </p:blipFill>
        <p:spPr>
          <a:xfrm>
            <a:off x="548922" y="1905000"/>
            <a:ext cx="8137878" cy="3992563"/>
          </a:xfrm>
          <a:prstGeom prst="rect">
            <a:avLst/>
          </a:prstGeom>
        </p:spPr>
      </p:pic>
      <p:sp>
        <p:nvSpPr>
          <p:cNvPr id="5" name="Rectangle 4">
            <a:extLst>
              <a:ext uri="{FF2B5EF4-FFF2-40B4-BE49-F238E27FC236}">
                <a16:creationId xmlns:a16="http://schemas.microsoft.com/office/drawing/2014/main" id="{9D7AD876-414C-4893-9D8C-88D4A46E8B0F}"/>
              </a:ext>
            </a:extLst>
          </p:cNvPr>
          <p:cNvSpPr/>
          <p:nvPr/>
        </p:nvSpPr>
        <p:spPr>
          <a:xfrm>
            <a:off x="3124200" y="4515775"/>
            <a:ext cx="3657600" cy="457200"/>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a:t>
            </a:r>
            <a:r>
              <a:rPr lang="en-US" b="1" dirty="0">
                <a:solidFill>
                  <a:schemeClr val="tx1"/>
                </a:solidFill>
              </a:rPr>
              <a:t>Log in with User ID</a:t>
            </a:r>
            <a:r>
              <a:rPr lang="en-US" dirty="0">
                <a:solidFill>
                  <a:schemeClr val="tx1"/>
                </a:solidFill>
              </a:rPr>
              <a:t>”</a:t>
            </a:r>
          </a:p>
        </p:txBody>
      </p:sp>
      <p:cxnSp>
        <p:nvCxnSpPr>
          <p:cNvPr id="7" name="Straight Arrow Connector 6">
            <a:extLst>
              <a:ext uri="{FF2B5EF4-FFF2-40B4-BE49-F238E27FC236}">
                <a16:creationId xmlns:a16="http://schemas.microsoft.com/office/drawing/2014/main" id="{9085F5D3-FA8B-4DDC-8CAE-F9C431CEE0A8}"/>
              </a:ext>
            </a:extLst>
          </p:cNvPr>
          <p:cNvCxnSpPr/>
          <p:nvPr/>
        </p:nvCxnSpPr>
        <p:spPr>
          <a:xfrm flipH="1" flipV="1">
            <a:off x="3733800" y="3886200"/>
            <a:ext cx="3048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7010400" cy="484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 Placeholder 2"/>
          <p:cNvSpPr>
            <a:spLocks noGrp="1"/>
          </p:cNvSpPr>
          <p:nvPr>
            <p:ph type="body" idx="13"/>
          </p:nvPr>
        </p:nvSpPr>
        <p:spPr>
          <a:xfrm>
            <a:off x="2895600" y="-76200"/>
            <a:ext cx="6172200" cy="1096963"/>
          </a:xfrm>
        </p:spPr>
        <p:txBody>
          <a:bodyPr/>
          <a:lstStyle/>
          <a:p>
            <a:pPr eaLnBrk="1" hangingPunct="1">
              <a:spcBef>
                <a:spcPts val="0"/>
              </a:spcBef>
            </a:pPr>
            <a:r>
              <a:rPr lang="en-US" altLang="en-US" dirty="0"/>
              <a:t>DPS Homepage</a:t>
            </a:r>
          </a:p>
          <a:p>
            <a:pPr eaLnBrk="1" hangingPunct="1">
              <a:spcBef>
                <a:spcPts val="0"/>
              </a:spcBef>
            </a:pPr>
            <a:r>
              <a:rPr lang="en-US" altLang="en-US" sz="2800" dirty="0"/>
              <a:t>(Returning User)</a:t>
            </a:r>
          </a:p>
        </p:txBody>
      </p:sp>
      <p:sp>
        <p:nvSpPr>
          <p:cNvPr id="5126" name="TextBox 9"/>
          <p:cNvSpPr txBox="1">
            <a:spLocks noChangeArrowheads="1"/>
          </p:cNvSpPr>
          <p:nvPr/>
        </p:nvSpPr>
        <p:spPr bwMode="auto">
          <a:xfrm>
            <a:off x="304800" y="1371601"/>
            <a:ext cx="8458200" cy="830997"/>
          </a:xfrm>
          <a:prstGeom prst="rect">
            <a:avLst/>
          </a:prstGeom>
          <a:solidFill>
            <a:srgbClr val="FFFF00"/>
          </a:solidFill>
          <a:ln w="38100">
            <a:solidFill>
              <a:srgbClr val="C00000"/>
            </a:solidFill>
            <a:miter lim="800000"/>
            <a:headEnd/>
            <a:tailEnd/>
          </a:ln>
        </p:spPr>
        <p:txBody>
          <a:bodyPr wrap="square">
            <a:spAutoFit/>
          </a:bodyPr>
          <a:lstStyle>
            <a:lvl1pPr eaLnBrk="0" hangingPunct="0">
              <a:spcBef>
                <a:spcPct val="20000"/>
              </a:spcBef>
              <a:buSzPct val="115000"/>
              <a:buFont typeface="Wingdings" pitchFamily="2" charset="2"/>
              <a:buChar char="Ø"/>
              <a:defRPr sz="3200">
                <a:solidFill>
                  <a:srgbClr val="002060"/>
                </a:solidFill>
                <a:latin typeface="Helvetica" pitchFamily="34" charset="0"/>
              </a:defRPr>
            </a:lvl1pPr>
            <a:lvl2pPr marL="742950" indent="-285750" eaLnBrk="0" hangingPunct="0">
              <a:spcBef>
                <a:spcPct val="20000"/>
              </a:spcBef>
              <a:buSzPct val="110000"/>
              <a:buFont typeface="Wingdings" pitchFamily="2" charset="2"/>
              <a:buChar char="Ø"/>
              <a:defRPr sz="2800">
                <a:solidFill>
                  <a:srgbClr val="002060"/>
                </a:solidFill>
                <a:latin typeface="Helvetica" pitchFamily="34" charset="0"/>
              </a:defRPr>
            </a:lvl2pPr>
            <a:lvl3pPr marL="1143000" indent="-228600" eaLnBrk="0" hangingPunct="0">
              <a:spcBef>
                <a:spcPct val="20000"/>
              </a:spcBef>
              <a:buFont typeface="Wingdings" pitchFamily="2" charset="2"/>
              <a:buChar char="Ø"/>
              <a:defRPr sz="2400">
                <a:solidFill>
                  <a:srgbClr val="002060"/>
                </a:solidFill>
                <a:latin typeface="Helvetica" pitchFamily="34" charset="0"/>
              </a:defRPr>
            </a:lvl3pPr>
            <a:lvl4pPr marL="1600200" indent="-228600" eaLnBrk="0" hangingPunct="0">
              <a:spcBef>
                <a:spcPct val="20000"/>
              </a:spcBef>
              <a:buSzPct val="110000"/>
              <a:buFont typeface="Wingdings" pitchFamily="2" charset="2"/>
              <a:buChar char="Ø"/>
              <a:defRPr sz="2000">
                <a:solidFill>
                  <a:srgbClr val="002060"/>
                </a:solidFill>
                <a:latin typeface="Helvetica" pitchFamily="34" charset="0"/>
              </a:defRPr>
            </a:lvl4pPr>
            <a:lvl5pPr marL="2057400" indent="-228600" eaLnBrk="0" hangingPunct="0">
              <a:spcBef>
                <a:spcPct val="20000"/>
              </a:spcBef>
              <a:buFont typeface="Wingdings" pitchFamily="2" charset="2"/>
              <a:buChar char="Ø"/>
              <a:defRPr sz="2000">
                <a:solidFill>
                  <a:srgbClr val="002060"/>
                </a:solidFill>
                <a:latin typeface="Helvetica" pitchFamily="34" charset="0"/>
              </a:defRPr>
            </a:lvl5pPr>
            <a:lvl6pPr marL="2514600" indent="-228600" eaLnBrk="0" fontAlgn="base" hangingPunct="0">
              <a:spcBef>
                <a:spcPct val="20000"/>
              </a:spcBef>
              <a:spcAft>
                <a:spcPct val="0"/>
              </a:spcAft>
              <a:buFont typeface="Wingdings" pitchFamily="2" charset="2"/>
              <a:buChar char="Ø"/>
              <a:defRPr sz="2000">
                <a:solidFill>
                  <a:srgbClr val="002060"/>
                </a:solidFill>
                <a:latin typeface="Helvetica" pitchFamily="34" charset="0"/>
              </a:defRPr>
            </a:lvl6pPr>
            <a:lvl7pPr marL="2971800" indent="-228600" eaLnBrk="0" fontAlgn="base" hangingPunct="0">
              <a:spcBef>
                <a:spcPct val="20000"/>
              </a:spcBef>
              <a:spcAft>
                <a:spcPct val="0"/>
              </a:spcAft>
              <a:buFont typeface="Wingdings" pitchFamily="2" charset="2"/>
              <a:buChar char="Ø"/>
              <a:defRPr sz="2000">
                <a:solidFill>
                  <a:srgbClr val="002060"/>
                </a:solidFill>
                <a:latin typeface="Helvetica" pitchFamily="34" charset="0"/>
              </a:defRPr>
            </a:lvl7pPr>
            <a:lvl8pPr marL="3429000" indent="-228600" eaLnBrk="0" fontAlgn="base" hangingPunct="0">
              <a:spcBef>
                <a:spcPct val="20000"/>
              </a:spcBef>
              <a:spcAft>
                <a:spcPct val="0"/>
              </a:spcAft>
              <a:buFont typeface="Wingdings" pitchFamily="2" charset="2"/>
              <a:buChar char="Ø"/>
              <a:defRPr sz="2000">
                <a:solidFill>
                  <a:srgbClr val="002060"/>
                </a:solidFill>
                <a:latin typeface="Helvetica" pitchFamily="34" charset="0"/>
              </a:defRPr>
            </a:lvl8pPr>
            <a:lvl9pPr marL="3886200" indent="-228600" eaLnBrk="0" fontAlgn="base" hangingPunct="0">
              <a:spcBef>
                <a:spcPct val="20000"/>
              </a:spcBef>
              <a:spcAft>
                <a:spcPct val="0"/>
              </a:spcAft>
              <a:buFont typeface="Wingdings" pitchFamily="2" charset="2"/>
              <a:buChar char="Ø"/>
              <a:defRPr sz="2000">
                <a:solidFill>
                  <a:srgbClr val="002060"/>
                </a:solidFill>
                <a:latin typeface="Helvetica" pitchFamily="34" charset="0"/>
              </a:defRPr>
            </a:lvl9pPr>
          </a:lstStyle>
          <a:p>
            <a:pPr eaLnBrk="1" hangingPunct="1">
              <a:spcBef>
                <a:spcPct val="0"/>
              </a:spcBef>
              <a:buSzTx/>
              <a:buFontTx/>
              <a:buNone/>
            </a:pPr>
            <a:r>
              <a:rPr lang="en-US" altLang="en-US" sz="1200" b="1" dirty="0">
                <a:solidFill>
                  <a:schemeClr val="tx1"/>
                </a:solidFill>
                <a:latin typeface="Arial" charset="0"/>
              </a:rPr>
              <a:t>Y</a:t>
            </a:r>
            <a:r>
              <a:rPr lang="en-US" altLang="en-US" sz="1200" b="1" dirty="0" smtClean="0">
                <a:solidFill>
                  <a:schemeClr val="tx1"/>
                </a:solidFill>
                <a:latin typeface="Arial" charset="0"/>
              </a:rPr>
              <a:t>ou are </a:t>
            </a:r>
            <a:r>
              <a:rPr lang="en-US" altLang="en-US" sz="1200" b="1" i="1" u="sng" dirty="0" smtClean="0">
                <a:solidFill>
                  <a:srgbClr val="FF0000"/>
                </a:solidFill>
                <a:latin typeface="Arial" charset="0"/>
              </a:rPr>
              <a:t>required</a:t>
            </a:r>
            <a:r>
              <a:rPr lang="en-US" altLang="en-US" sz="1200" b="1" dirty="0" smtClean="0">
                <a:solidFill>
                  <a:srgbClr val="FF0000"/>
                </a:solidFill>
                <a:latin typeface="Arial" charset="0"/>
              </a:rPr>
              <a:t> </a:t>
            </a:r>
            <a:r>
              <a:rPr lang="en-US" altLang="en-US" sz="1200" b="1" dirty="0" smtClean="0">
                <a:solidFill>
                  <a:schemeClr val="tx1"/>
                </a:solidFill>
                <a:latin typeface="Arial" charset="0"/>
              </a:rPr>
              <a:t>to log in every 30 days to keep the account active. You must review and update your User Profile before each use.</a:t>
            </a:r>
          </a:p>
          <a:p>
            <a:pPr eaLnBrk="1" hangingPunct="1">
              <a:spcBef>
                <a:spcPct val="0"/>
              </a:spcBef>
              <a:buSzTx/>
              <a:buFontTx/>
              <a:buNone/>
            </a:pPr>
            <a:endParaRPr lang="en-US" altLang="en-US" sz="1200" b="1" dirty="0">
              <a:solidFill>
                <a:schemeClr val="tx1"/>
              </a:solidFill>
              <a:latin typeface="Arial" charset="0"/>
            </a:endParaRPr>
          </a:p>
          <a:p>
            <a:pPr eaLnBrk="1" hangingPunct="1">
              <a:spcBef>
                <a:spcPct val="0"/>
              </a:spcBef>
              <a:buSzTx/>
              <a:buNone/>
            </a:pPr>
            <a:r>
              <a:rPr lang="en-US" altLang="en-US" sz="1200" b="1" dirty="0">
                <a:solidFill>
                  <a:schemeClr val="tx1"/>
                </a:solidFill>
                <a:latin typeface="Arial" charset="0"/>
              </a:rPr>
              <a:t>Click “Review User Profile</a:t>
            </a:r>
            <a:r>
              <a:rPr lang="en-US" altLang="en-US" sz="1200" b="1" dirty="0" smtClean="0">
                <a:solidFill>
                  <a:schemeClr val="tx1"/>
                </a:solidFill>
                <a:latin typeface="Arial" charset="0"/>
              </a:rPr>
              <a:t>” and the </a:t>
            </a:r>
            <a:r>
              <a:rPr lang="en-US" altLang="en-US" sz="1200" b="1" dirty="0">
                <a:solidFill>
                  <a:schemeClr val="tx1"/>
                </a:solidFill>
                <a:latin typeface="Arial" charset="0"/>
              </a:rPr>
              <a:t>follow the prompts for </a:t>
            </a:r>
            <a:r>
              <a:rPr lang="en-US" altLang="en-US" sz="1200" b="1" dirty="0" smtClean="0">
                <a:solidFill>
                  <a:schemeClr val="tx1"/>
                </a:solidFill>
                <a:latin typeface="Arial" charset="0"/>
              </a:rPr>
              <a:t>information.</a:t>
            </a:r>
            <a:endParaRPr lang="en-US" sz="1200" dirty="0">
              <a:solidFill>
                <a:schemeClr val="tx1"/>
              </a:solidFill>
            </a:endParaRPr>
          </a:p>
        </p:txBody>
      </p:sp>
    </p:spTree>
    <p:extLst>
      <p:ext uri="{BB962C8B-B14F-4D97-AF65-F5344CB8AC3E}">
        <p14:creationId xmlns:p14="http://schemas.microsoft.com/office/powerpoint/2010/main" val="51674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idx="13"/>
          </p:nvPr>
        </p:nvSpPr>
        <p:spPr>
          <a:xfrm>
            <a:off x="2819400" y="152400"/>
            <a:ext cx="6172200" cy="639763"/>
          </a:xfrm>
        </p:spPr>
        <p:txBody>
          <a:bodyPr/>
          <a:lstStyle/>
          <a:p>
            <a:r>
              <a:rPr lang="en-US" altLang="en-US" sz="2800" dirty="0"/>
              <a:t>Services POC</a:t>
            </a:r>
            <a:endParaRPr lang="en-US" altLang="en-US" sz="1800" dirty="0"/>
          </a:p>
        </p:txBody>
      </p:sp>
      <p:sp>
        <p:nvSpPr>
          <p:cNvPr id="2" name="Content Placeholder 1"/>
          <p:cNvSpPr>
            <a:spLocks noGrp="1"/>
          </p:cNvSpPr>
          <p:nvPr>
            <p:ph idx="1"/>
          </p:nvPr>
        </p:nvSpPr>
        <p:spPr>
          <a:xfrm>
            <a:off x="152400" y="1295400"/>
            <a:ext cx="8701088" cy="4876800"/>
          </a:xfrm>
        </p:spPr>
        <p:txBody>
          <a:bodyPr/>
          <a:lstStyle/>
          <a:p>
            <a:pPr eaLnBrk="1" hangingPunct="1">
              <a:defRPr/>
            </a:pPr>
            <a:r>
              <a:rPr lang="en-US" dirty="0"/>
              <a:t>Navy:</a:t>
            </a:r>
          </a:p>
          <a:p>
            <a:pPr lvl="1">
              <a:defRPr/>
            </a:pPr>
            <a:r>
              <a:rPr lang="en-US" dirty="0"/>
              <a:t>Email:  </a:t>
            </a:r>
            <a:r>
              <a:rPr lang="en-US" dirty="0" smtClean="0">
                <a:hlinkClick r:id="rId2"/>
              </a:rPr>
              <a:t>householdgoods@us.navy.mil</a:t>
            </a:r>
            <a:endParaRPr lang="en-US" dirty="0"/>
          </a:p>
          <a:p>
            <a:pPr lvl="1">
              <a:defRPr/>
            </a:pPr>
            <a:r>
              <a:rPr lang="en-US" dirty="0"/>
              <a:t>Phone:  855-HHG-MOVE (855-444-6683)</a:t>
            </a:r>
          </a:p>
          <a:p>
            <a:pPr>
              <a:defRPr/>
            </a:pPr>
            <a:r>
              <a:rPr lang="en-US" dirty="0"/>
              <a:t>Marine Corps:</a:t>
            </a:r>
          </a:p>
          <a:p>
            <a:pPr lvl="1">
              <a:defRPr/>
            </a:pPr>
            <a:r>
              <a:rPr lang="en-US" dirty="0"/>
              <a:t>Email:  </a:t>
            </a:r>
            <a:r>
              <a:rPr lang="en-US" dirty="0">
                <a:hlinkClick r:id="rId2"/>
              </a:rPr>
              <a:t>usmcpersonalproperty@usmc.mil</a:t>
            </a:r>
            <a:endParaRPr lang="en-US" dirty="0"/>
          </a:p>
          <a:p>
            <a:pPr lvl="1">
              <a:defRPr/>
            </a:pPr>
            <a:r>
              <a:rPr lang="en-US" dirty="0"/>
              <a:t>Phone:  703/695-7765</a:t>
            </a:r>
          </a:p>
          <a:p>
            <a:pPr eaLnBrk="1" hangingPunct="1">
              <a:defRPr/>
            </a:pPr>
            <a:r>
              <a:rPr lang="en-US" dirty="0"/>
              <a:t>Air Force:</a:t>
            </a:r>
          </a:p>
          <a:p>
            <a:pPr lvl="1" eaLnBrk="1" hangingPunct="1">
              <a:defRPr/>
            </a:pPr>
            <a:r>
              <a:rPr lang="en-US" sz="2000" dirty="0"/>
              <a:t>Phone: 210-652-3357 (DSN: 487-3357)</a:t>
            </a:r>
          </a:p>
          <a:p>
            <a:pPr lvl="1" eaLnBrk="1" hangingPunct="1">
              <a:defRPr/>
            </a:pPr>
            <a:r>
              <a:rPr lang="en-US" sz="2000" dirty="0"/>
              <a:t>Email: </a:t>
            </a:r>
            <a:r>
              <a:rPr lang="en-US" sz="2000" dirty="0">
                <a:hlinkClick r:id="rId2"/>
              </a:rPr>
              <a:t>ppahq.ppec.customerservice@us.af.mil</a:t>
            </a:r>
            <a:r>
              <a:rPr lang="en-US" sz="2000" dirty="0"/>
              <a:t> </a:t>
            </a:r>
          </a:p>
          <a:p>
            <a:pPr eaLnBrk="1" hangingPunct="1">
              <a:defRPr/>
            </a:pPr>
            <a:r>
              <a:rPr lang="en-US" dirty="0"/>
              <a:t>Coast Guard:</a:t>
            </a:r>
          </a:p>
          <a:p>
            <a:pPr lvl="1" eaLnBrk="1" hangingPunct="1">
              <a:defRPr/>
            </a:pPr>
            <a:r>
              <a:rPr lang="en-US" sz="2000" dirty="0"/>
              <a:t>Phone: 1-800-462-2176</a:t>
            </a:r>
          </a:p>
          <a:p>
            <a:pPr lvl="1" eaLnBrk="1" hangingPunct="1">
              <a:defRPr/>
            </a:pPr>
            <a:r>
              <a:rPr lang="en-US" sz="2000" dirty="0"/>
              <a:t>Web:  </a:t>
            </a:r>
            <a:r>
              <a:rPr lang="en-US" sz="2000" dirty="0">
                <a:hlinkClick r:id="rId2"/>
              </a:rPr>
              <a:t>www.fincen.uscg.mil/dity.htm</a:t>
            </a:r>
            <a:r>
              <a:rPr lang="en-US" sz="2000" dirty="0"/>
              <a:t> </a:t>
            </a:r>
          </a:p>
          <a:p>
            <a:pPr marL="0" indent="0">
              <a:buFont typeface="Wingdings" pitchFamily="2" charset="2"/>
              <a:buNone/>
              <a:defRPr/>
            </a:pPr>
            <a:endParaRPr lang="en-US" sz="2000" dirty="0"/>
          </a:p>
        </p:txBody>
      </p:sp>
    </p:spTree>
    <p:extLst>
      <p:ext uri="{BB962C8B-B14F-4D97-AF65-F5344CB8AC3E}">
        <p14:creationId xmlns:p14="http://schemas.microsoft.com/office/powerpoint/2010/main" val="373469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1"/>
          <p:cNvSpPr>
            <a:spLocks noGrp="1"/>
          </p:cNvSpPr>
          <p:nvPr>
            <p:ph idx="1"/>
          </p:nvPr>
        </p:nvSpPr>
        <p:spPr bwMode="auto">
          <a:xfrm>
            <a:off x="152400" y="1716087"/>
            <a:ext cx="883920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7814" lvl="0" indent="-285750" defTabSz="457189" fontAlgn="auto">
              <a:spcBef>
                <a:spcPts val="351"/>
              </a:spcBef>
              <a:spcAft>
                <a:spcPts val="0"/>
              </a:spcAft>
              <a:buClr>
                <a:srgbClr val="002C76"/>
              </a:buClr>
              <a:buSzPct val="115000"/>
              <a:buFont typeface="Wingdings" panose="05000000000000000000" pitchFamily="2" charset="2"/>
              <a:buChar char="§"/>
              <a:tabLst>
                <a:tab pos="354322" algn="l"/>
              </a:tabLst>
              <a:defRPr/>
            </a:pPr>
            <a:r>
              <a:rPr lang="en-US" sz="1600" b="1" spc="-40" dirty="0">
                <a:latin typeface="Arial"/>
                <a:cs typeface="Arial"/>
              </a:rPr>
              <a:t>NAVSUP Household Goods Webpage: </a:t>
            </a:r>
            <a:r>
              <a:rPr lang="en-US" sz="1600" b="1" spc="-40" dirty="0">
                <a:latin typeface="Arial"/>
                <a:cs typeface="Arial"/>
                <a:hlinkClick r:id="rId3"/>
              </a:rPr>
              <a:t>www.navsup.navy.mil/household</a:t>
            </a:r>
            <a:r>
              <a:rPr lang="en-US" sz="1600" b="1" spc="-40" dirty="0">
                <a:latin typeface="Arial"/>
                <a:cs typeface="Arial"/>
              </a:rPr>
              <a:t> </a:t>
            </a:r>
            <a:endParaRPr lang="en-US" sz="1600" b="1" spc="-40" dirty="0" smtClean="0">
              <a:latin typeface="Arial"/>
              <a:cs typeface="Arial"/>
            </a:endParaRP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DPS login: </a:t>
            </a:r>
            <a:r>
              <a:rPr lang="en-US" sz="1600" b="1" spc="-40" dirty="0">
                <a:latin typeface="Arial"/>
                <a:cs typeface="Arial"/>
                <a:hlinkClick r:id="rId4"/>
              </a:rPr>
              <a:t>https://dps.move.mil/cust/standard/user/home.xhtml</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panose="020B0604020202020204" pitchFamily="34" charset="0"/>
                <a:cs typeface="Arial" panose="020B0604020202020204" pitchFamily="34" charset="0"/>
              </a:rPr>
              <a:t>PCS Information: Moving Your Personal Property Landing Page - </a:t>
            </a:r>
            <a:r>
              <a:rPr lang="en-US" sz="1600" b="1" u="sng" dirty="0">
                <a:latin typeface="Arial" panose="020B0604020202020204" pitchFamily="34" charset="0"/>
                <a:cs typeface="Arial" panose="020B0604020202020204" pitchFamily="34" charset="0"/>
                <a:hlinkClick r:id="rId5"/>
              </a:rPr>
              <a:t>https://www.militaryonesource.mil/moving-housing/moving/moving-personal-property/</a:t>
            </a:r>
            <a:r>
              <a:rPr lang="en-US" sz="1600" b="1" dirty="0">
                <a:latin typeface="Arial" panose="020B0604020202020204" pitchFamily="34" charset="0"/>
                <a:cs typeface="Arial" panose="020B0604020202020204" pitchFamily="34" charset="0"/>
              </a:rPr>
              <a:t> </a:t>
            </a:r>
            <a:endParaRPr lang="en-US" sz="1600" b="1" spc="-40" dirty="0">
              <a:latin typeface="Arial" panose="020B0604020202020204" pitchFamily="34" charset="0"/>
              <a:cs typeface="Arial" panose="020B0604020202020204" pitchFamily="34" charset="0"/>
            </a:endParaRP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Schedule POV shipment/storage:  </a:t>
            </a:r>
            <a:r>
              <a:rPr lang="en-US" sz="1600" b="1" spc="-40" dirty="0">
                <a:latin typeface="Arial"/>
                <a:cs typeface="Arial"/>
                <a:hlinkClick r:id="rId6"/>
              </a:rPr>
              <a:t>www.pcsmypov.com</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Shipping a POV: </a:t>
            </a:r>
            <a:r>
              <a:rPr lang="en-US" sz="1600" b="1" spc="-40" dirty="0">
                <a:latin typeface="Arial"/>
                <a:cs typeface="Arial"/>
                <a:hlinkClick r:id="rId7"/>
              </a:rPr>
              <a:t>http://www.ustranscom.mil/dtr/part-iv/dtr_part_iv_app_k_3.pdf</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Storing a POV: </a:t>
            </a:r>
            <a:r>
              <a:rPr lang="en-US" sz="1600" b="1" spc="-40" dirty="0">
                <a:latin typeface="Arial"/>
                <a:cs typeface="Arial"/>
                <a:hlinkClick r:id="rId8"/>
              </a:rPr>
              <a:t>http://www.ustranscom.mil/dtr/part-iv/dtr_part_iv_app_k_4.pdf</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Personal Property Office Locator: </a:t>
            </a:r>
            <a:r>
              <a:rPr lang="en-US" sz="1600" b="1" spc="-40" dirty="0">
                <a:latin typeface="Arial"/>
                <a:cs typeface="Arial"/>
                <a:hlinkClick r:id="rId9"/>
              </a:rPr>
              <a:t>https://installations.militaryonesource.mil/view-all</a:t>
            </a:r>
            <a:endParaRPr lang="en-US" sz="1600" b="1" spc="-40" dirty="0">
              <a:latin typeface="Arial"/>
              <a:cs typeface="Arial"/>
            </a:endParaRP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“It’s Your Move” booklet (Military): </a:t>
            </a:r>
            <a:r>
              <a:rPr lang="en-US" sz="1600" b="1" spc="-40" dirty="0">
                <a:latin typeface="Arial"/>
                <a:cs typeface="Arial"/>
                <a:hlinkClick r:id="rId10"/>
              </a:rPr>
              <a:t>https://www.ustranscom.mil/dtr/part-iv/dtr_part_iv_app_k_1.pdf</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“It’s Your Move” booklet (Civilian): </a:t>
            </a:r>
            <a:r>
              <a:rPr lang="en-US" sz="1600" b="1" spc="-40" dirty="0">
                <a:latin typeface="Arial"/>
                <a:cs typeface="Arial"/>
                <a:hlinkClick r:id="rId11"/>
              </a:rPr>
              <a:t>https://www.ustranscom.mil/dtr/part-iv/dtr_part_iv_app_k_2.pdf</a:t>
            </a:r>
            <a:r>
              <a:rPr lang="en-US" sz="1600" b="1" spc="-40" dirty="0">
                <a:latin typeface="Arial"/>
                <a:cs typeface="Arial"/>
              </a:rPr>
              <a:t>  </a:t>
            </a:r>
          </a:p>
          <a:p>
            <a:pPr marL="297814" indent="-285750" defTabSz="457189">
              <a:spcBef>
                <a:spcPts val="351"/>
              </a:spcBef>
              <a:buClr>
                <a:srgbClr val="002C76"/>
              </a:buClr>
              <a:buSzPct val="115000"/>
              <a:buFont typeface="Wingdings" panose="05000000000000000000" pitchFamily="2" charset="2"/>
              <a:buChar char="§"/>
              <a:tabLst>
                <a:tab pos="354322" algn="l"/>
              </a:tabLst>
              <a:defRPr/>
            </a:pPr>
            <a:r>
              <a:rPr lang="en-US" sz="1600" b="1" spc="-40" dirty="0">
                <a:latin typeface="Arial"/>
                <a:cs typeface="Arial"/>
              </a:rPr>
              <a:t>Personal Property Consignment Guide: </a:t>
            </a:r>
            <a:r>
              <a:rPr lang="en-US" sz="1600" b="1" spc="-40" dirty="0">
                <a:solidFill>
                  <a:srgbClr val="0070C0"/>
                </a:solidFill>
                <a:latin typeface="Arial"/>
                <a:cs typeface="Arial"/>
                <a:hlinkClick r:id="rId12"/>
              </a:rPr>
              <a:t>https://www.ustranscom.mil/dp3/pdfs.cfm</a:t>
            </a:r>
            <a:r>
              <a:rPr lang="en-US" sz="1600" b="1" spc="-40" dirty="0">
                <a:solidFill>
                  <a:srgbClr val="0070C0"/>
                </a:solidFill>
                <a:latin typeface="Arial"/>
                <a:cs typeface="Arial"/>
              </a:rPr>
              <a:t> </a:t>
            </a:r>
          </a:p>
          <a:p>
            <a:pPr marL="297814" lvl="0" indent="-285750" defTabSz="457189" fontAlgn="auto">
              <a:spcBef>
                <a:spcPts val="351"/>
              </a:spcBef>
              <a:spcAft>
                <a:spcPts val="0"/>
              </a:spcAft>
              <a:buClr>
                <a:srgbClr val="002C76"/>
              </a:buClr>
              <a:buSzPct val="115000"/>
              <a:buFont typeface="Wingdings" panose="05000000000000000000" pitchFamily="2" charset="2"/>
              <a:buChar char="§"/>
              <a:tabLst>
                <a:tab pos="354322" algn="l"/>
              </a:tabLst>
              <a:defRPr/>
            </a:pPr>
            <a:endParaRPr lang="en-US" sz="1600" b="1" spc="-40" dirty="0">
              <a:latin typeface="Arial"/>
              <a:cs typeface="Arial"/>
            </a:endParaRPr>
          </a:p>
        </p:txBody>
      </p:sp>
      <p:pic>
        <p:nvPicPr>
          <p:cNvPr id="4" name="Picture 2" descr="C:\Users\deloma.miley1\AppData\Local\Microsoft\Windows\Temporary Internet Files\Content.IE5\OF0SZW90\resources[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05400" y="-152400"/>
            <a:ext cx="1287508" cy="126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idx="13"/>
          </p:nvPr>
        </p:nvSpPr>
        <p:spPr bwMode="auto">
          <a:xfrm>
            <a:off x="2895600" y="381000"/>
            <a:ext cx="61722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t>Resources</a:t>
            </a:r>
          </a:p>
        </p:txBody>
      </p:sp>
    </p:spTree>
    <p:extLst>
      <p:ext uri="{BB962C8B-B14F-4D97-AF65-F5344CB8AC3E}">
        <p14:creationId xmlns:p14="http://schemas.microsoft.com/office/powerpoint/2010/main" val="383038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bwMode="auto">
          <a:xfrm>
            <a:off x="228600" y="2362200"/>
            <a:ext cx="8686800" cy="37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pitchFamily="2" charset="2"/>
              <a:buNone/>
            </a:pPr>
            <a:r>
              <a:rPr lang="en-US" altLang="en-US" sz="2000" dirty="0"/>
              <a:t>We hope </a:t>
            </a:r>
            <a:r>
              <a:rPr lang="en-US" altLang="en-US" sz="2000" dirty="0" smtClean="0"/>
              <a:t>you have </a:t>
            </a:r>
            <a:r>
              <a:rPr lang="en-US" altLang="en-US" sz="2000" dirty="0"/>
              <a:t>found this presentation informative and helpful. </a:t>
            </a:r>
          </a:p>
          <a:p>
            <a:pPr marL="0" indent="0" algn="ctr" eaLnBrk="1" hangingPunct="1">
              <a:buFont typeface="Wingdings" pitchFamily="2" charset="2"/>
              <a:buNone/>
            </a:pPr>
            <a:endParaRPr lang="en-US" altLang="en-US" dirty="0"/>
          </a:p>
          <a:p>
            <a:pPr marL="0" indent="0" algn="ctr" eaLnBrk="1" hangingPunct="1">
              <a:buFont typeface="Wingdings" pitchFamily="2" charset="2"/>
              <a:buNone/>
            </a:pPr>
            <a:r>
              <a:rPr lang="en-US" altLang="en-US" dirty="0"/>
              <a:t>If you have any suggestions for future topics or if you have any questions regarding the material you have just viewed, please email us at </a:t>
            </a:r>
            <a:r>
              <a:rPr lang="en-US" altLang="en-US" dirty="0" smtClean="0">
                <a:hlinkClick r:id="rId3"/>
              </a:rPr>
              <a:t>householdgoods@us.navy.mil</a:t>
            </a:r>
            <a:r>
              <a:rPr lang="en-US" altLang="en-US" dirty="0"/>
              <a:t>. </a:t>
            </a:r>
          </a:p>
        </p:txBody>
      </p:sp>
      <p:sp>
        <p:nvSpPr>
          <p:cNvPr id="2" name="Rectangle 1"/>
          <p:cNvSpPr/>
          <p:nvPr/>
        </p:nvSpPr>
        <p:spPr>
          <a:xfrm>
            <a:off x="1143000" y="1219200"/>
            <a:ext cx="6629400"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Script MT Bold" pitchFamily="66" charset="0"/>
              </a:rPr>
              <a:t>Thank You…….</a:t>
            </a:r>
          </a:p>
        </p:txBody>
      </p:sp>
    </p:spTree>
    <p:extLst>
      <p:ext uri="{BB962C8B-B14F-4D97-AF65-F5344CB8AC3E}">
        <p14:creationId xmlns:p14="http://schemas.microsoft.com/office/powerpoint/2010/main" val="64005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400" dirty="0">
                <a:latin typeface="Arial" panose="020B0604020202020204" pitchFamily="34" charset="0"/>
                <a:cs typeface="Arial" panose="020B0604020202020204" pitchFamily="34" charset="0"/>
              </a:rPr>
              <a:t>Where to start</a:t>
            </a:r>
            <a:r>
              <a:rPr lang="en-US" sz="1400" dirty="0" smtClean="0">
                <a:latin typeface="Arial" panose="020B0604020202020204" pitchFamily="34" charset="0"/>
                <a:cs typeface="Arial" panose="020B0604020202020204" pitchFamily="34" charset="0"/>
              </a:rPr>
              <a:t>: You </a:t>
            </a:r>
            <a:r>
              <a:rPr lang="en-US" sz="1400" dirty="0">
                <a:latin typeface="Arial" panose="020B0604020202020204" pitchFamily="34" charset="0"/>
                <a:cs typeface="Arial" panose="020B0604020202020204" pitchFamily="34" charset="0"/>
              </a:rPr>
              <a:t>will need to use your CAC to register a new account in DPS</a:t>
            </a:r>
          </a:p>
          <a:p>
            <a:pPr lvl="1"/>
            <a:r>
              <a:rPr lang="en-US" sz="1400" dirty="0" smtClean="0">
                <a:latin typeface="Arial" panose="020B0604020202020204" pitchFamily="34" charset="0"/>
                <a:cs typeface="Arial" panose="020B0604020202020204" pitchFamily="34" charset="0"/>
              </a:rPr>
              <a:t>Navigate </a:t>
            </a:r>
            <a:r>
              <a:rPr lang="en-US" sz="1400" dirty="0">
                <a:latin typeface="Arial" panose="020B0604020202020204" pitchFamily="34" charset="0"/>
                <a:cs typeface="Arial" panose="020B0604020202020204" pitchFamily="34" charset="0"/>
              </a:rPr>
              <a:t>to the DPS landing page, https://dps.move.mil/cust/standard/user/home.xhtml, </a:t>
            </a:r>
            <a:r>
              <a:rPr lang="en-US" sz="1400" dirty="0" smtClean="0">
                <a:latin typeface="Arial" panose="020B0604020202020204" pitchFamily="34" charset="0"/>
                <a:cs typeface="Arial" panose="020B0604020202020204" pitchFamily="34" charset="0"/>
              </a:rPr>
              <a:t>and select </a:t>
            </a:r>
            <a:r>
              <a:rPr lang="en-US" sz="1400" dirty="0">
                <a:latin typeface="Arial" panose="020B0604020202020204" pitchFamily="34" charset="0"/>
                <a:cs typeface="Arial" panose="020B0604020202020204" pitchFamily="34" charset="0"/>
              </a:rPr>
              <a:t>“Register as a Customer” on the lower left-hand corner of the </a:t>
            </a:r>
            <a:r>
              <a:rPr lang="en-US" sz="1400" dirty="0" smtClean="0">
                <a:latin typeface="Arial" panose="020B0604020202020204" pitchFamily="34" charset="0"/>
                <a:cs typeface="Arial" panose="020B0604020202020204" pitchFamily="34" charset="0"/>
              </a:rPr>
              <a:t>page.</a:t>
            </a:r>
          </a:p>
          <a:p>
            <a:pPr lvl="1"/>
            <a:endParaRPr lang="en-US" sz="1400" dirty="0" smtClean="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Fill in the required fields on the registration page, ensuring the primary email is a non-government personal email address, because this is where you will receive all future DPS correspondence during the relocation process. Additionally, ensure dependents can access the primary email addresses to complete DPS actions on your behalf, if needed</a:t>
            </a:r>
            <a:r>
              <a:rPr lang="en-US" sz="1400" dirty="0" smtClean="0">
                <a:latin typeface="Arial" panose="020B0604020202020204" pitchFamily="34" charset="0"/>
                <a:cs typeface="Arial" panose="020B0604020202020204" pitchFamily="34" charset="0"/>
              </a:rPr>
              <a:t>.</a:t>
            </a:r>
          </a:p>
          <a:p>
            <a:pPr lvl="1"/>
            <a:endParaRPr lang="en-US" sz="1400" dirty="0" smtClean="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Attach your CAC certificate and select register. Ensure DPS screen returns a screen that states “Account Created</a:t>
            </a:r>
            <a:r>
              <a:rPr lang="en-US" sz="1400" dirty="0" smtClean="0">
                <a:latin typeface="Arial" panose="020B0604020202020204" pitchFamily="34" charset="0"/>
                <a:cs typeface="Arial" panose="020B0604020202020204" pitchFamily="34" charset="0"/>
              </a:rPr>
              <a:t>”.</a:t>
            </a: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After you successfully complete your DPS account registration request, you will receive an </a:t>
            </a:r>
            <a:r>
              <a:rPr lang="en-US" sz="1400" dirty="0" smtClean="0">
                <a:latin typeface="Arial" panose="020B0604020202020204" pitchFamily="34" charset="0"/>
                <a:cs typeface="Arial" panose="020B0604020202020204" pitchFamily="34" charset="0"/>
              </a:rPr>
              <a:t>auto generated </a:t>
            </a:r>
            <a:r>
              <a:rPr lang="en-US" sz="1400" dirty="0">
                <a:latin typeface="Arial" panose="020B0604020202020204" pitchFamily="34" charset="0"/>
                <a:cs typeface="Arial" panose="020B0604020202020204" pitchFamily="34" charset="0"/>
              </a:rPr>
              <a:t>email within one hour with your username and a link to establish a password. This MUST be actioned within 24 hours, to complete the account registration process</a:t>
            </a:r>
            <a:r>
              <a:rPr lang="en-US" sz="1400" dirty="0" smtClean="0">
                <a:latin typeface="Arial" panose="020B0604020202020204" pitchFamily="34" charset="0"/>
                <a:cs typeface="Arial" panose="020B0604020202020204" pitchFamily="34" charset="0"/>
              </a:rPr>
              <a:t>.</a:t>
            </a: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After final registration actions are complete, you can login into DPS any time from a non-CAC enabled device using the username and password option or a CAC enabled device by presenting your certificate.</a:t>
            </a:r>
          </a:p>
          <a:p>
            <a:pPr lvl="1"/>
            <a:endParaRPr lang="en-US" sz="1400" dirty="0" smtClean="0"/>
          </a:p>
          <a:p>
            <a:pPr marL="457200" lvl="1" indent="0">
              <a:buNone/>
            </a:pPr>
            <a:r>
              <a:rPr lang="en-US" sz="1400" i="1" dirty="0" smtClean="0">
                <a:solidFill>
                  <a:srgbClr val="7030A0"/>
                </a:solidFill>
              </a:rPr>
              <a:t>DPS now requires a CAC at initial registration to safeguard PII and meet security requirements.</a:t>
            </a:r>
          </a:p>
          <a:p>
            <a:pPr marL="457200" lvl="1" indent="0">
              <a:buNone/>
            </a:pPr>
            <a:endParaRPr lang="en-US" dirty="0"/>
          </a:p>
        </p:txBody>
      </p:sp>
      <p:sp>
        <p:nvSpPr>
          <p:cNvPr id="3" name="Text Placeholder 2"/>
          <p:cNvSpPr>
            <a:spLocks noGrp="1"/>
          </p:cNvSpPr>
          <p:nvPr>
            <p:ph type="body" idx="13"/>
          </p:nvPr>
        </p:nvSpPr>
        <p:spPr/>
        <p:txBody>
          <a:bodyPr/>
          <a:lstStyle/>
          <a:p>
            <a:r>
              <a:rPr lang="en-US" dirty="0"/>
              <a:t>Basic </a:t>
            </a:r>
            <a:r>
              <a:rPr lang="en-US" dirty="0" smtClean="0"/>
              <a:t>Information</a:t>
            </a:r>
            <a:endParaRPr lang="en-US" dirty="0"/>
          </a:p>
        </p:txBody>
      </p:sp>
    </p:spTree>
    <p:extLst>
      <p:ext uri="{BB962C8B-B14F-4D97-AF65-F5344CB8AC3E}">
        <p14:creationId xmlns:p14="http://schemas.microsoft.com/office/powerpoint/2010/main" val="230312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2"/>
          <p:cNvSpPr>
            <a:spLocks noGrp="1"/>
          </p:cNvSpPr>
          <p:nvPr>
            <p:ph type="body" idx="13"/>
          </p:nvPr>
        </p:nvSpPr>
        <p:spPr>
          <a:xfrm>
            <a:off x="2895600" y="381000"/>
            <a:ext cx="6172200" cy="639763"/>
          </a:xfrm>
        </p:spPr>
        <p:txBody>
          <a:bodyPr/>
          <a:lstStyle/>
          <a:p>
            <a:r>
              <a:rPr lang="en-US" altLang="en-US" dirty="0"/>
              <a:t>Getting Started</a:t>
            </a:r>
          </a:p>
        </p:txBody>
      </p:sp>
      <p:pic>
        <p:nvPicPr>
          <p:cNvPr id="3" name="Picture 2"/>
          <p:cNvPicPr>
            <a:picLocks noChangeAspect="1"/>
          </p:cNvPicPr>
          <p:nvPr/>
        </p:nvPicPr>
        <p:blipFill>
          <a:blip r:embed="rId3"/>
          <a:stretch>
            <a:fillRect/>
          </a:stretch>
        </p:blipFill>
        <p:spPr>
          <a:xfrm>
            <a:off x="428046" y="1638050"/>
            <a:ext cx="8287907" cy="3581900"/>
          </a:xfrm>
          <a:prstGeom prst="rect">
            <a:avLst/>
          </a:prstGeom>
        </p:spPr>
      </p:pic>
    </p:spTree>
    <p:extLst>
      <p:ext uri="{BB962C8B-B14F-4D97-AF65-F5344CB8AC3E}">
        <p14:creationId xmlns:p14="http://schemas.microsoft.com/office/powerpoint/2010/main" val="336791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BC12C0-8ED9-4400-BE5C-016ADB9EF59C}"/>
              </a:ext>
            </a:extLst>
          </p:cNvPr>
          <p:cNvSpPr>
            <a:spLocks noGrp="1"/>
          </p:cNvSpPr>
          <p:nvPr>
            <p:ph type="body" idx="13"/>
          </p:nvPr>
        </p:nvSpPr>
        <p:spPr/>
        <p:txBody>
          <a:bodyPr/>
          <a:lstStyle/>
          <a:p>
            <a:r>
              <a:rPr lang="en-US" dirty="0"/>
              <a:t>DPS User Registration</a:t>
            </a:r>
          </a:p>
        </p:txBody>
      </p:sp>
      <p:pic>
        <p:nvPicPr>
          <p:cNvPr id="6" name="Picture 5"/>
          <p:cNvPicPr>
            <a:picLocks noChangeAspect="1"/>
          </p:cNvPicPr>
          <p:nvPr/>
        </p:nvPicPr>
        <p:blipFill>
          <a:blip r:embed="rId2"/>
          <a:stretch>
            <a:fillRect/>
          </a:stretch>
        </p:blipFill>
        <p:spPr>
          <a:xfrm>
            <a:off x="251809" y="1561839"/>
            <a:ext cx="8640381" cy="3734321"/>
          </a:xfrm>
          <a:prstGeom prst="rect">
            <a:avLst/>
          </a:prstGeom>
        </p:spPr>
      </p:pic>
    </p:spTree>
    <p:extLst>
      <p:ext uri="{BB962C8B-B14F-4D97-AF65-F5344CB8AC3E}">
        <p14:creationId xmlns:p14="http://schemas.microsoft.com/office/powerpoint/2010/main" val="8552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idx="13"/>
          </p:nvPr>
        </p:nvSpPr>
        <p:spPr>
          <a:xfrm>
            <a:off x="2895600" y="381000"/>
            <a:ext cx="6172200" cy="639763"/>
          </a:xfrm>
        </p:spPr>
        <p:txBody>
          <a:bodyPr/>
          <a:lstStyle/>
          <a:p>
            <a:r>
              <a:rPr lang="en-US" altLang="en-US" dirty="0" smtClean="0"/>
              <a:t>DPS Account Registration</a:t>
            </a:r>
            <a:endParaRPr lang="en-US" altLang="en-US" dirty="0"/>
          </a:p>
        </p:txBody>
      </p:sp>
      <p:pic>
        <p:nvPicPr>
          <p:cNvPr id="4" name="Picture 3"/>
          <p:cNvPicPr>
            <a:picLocks noChangeAspect="1"/>
          </p:cNvPicPr>
          <p:nvPr/>
        </p:nvPicPr>
        <p:blipFill>
          <a:blip r:embed="rId2"/>
          <a:stretch>
            <a:fillRect/>
          </a:stretch>
        </p:blipFill>
        <p:spPr>
          <a:xfrm>
            <a:off x="227994" y="1576129"/>
            <a:ext cx="8688012" cy="3705742"/>
          </a:xfrm>
          <a:prstGeom prst="rect">
            <a:avLst/>
          </a:prstGeom>
        </p:spPr>
      </p:pic>
    </p:spTree>
    <p:extLst>
      <p:ext uri="{BB962C8B-B14F-4D97-AF65-F5344CB8AC3E}">
        <p14:creationId xmlns:p14="http://schemas.microsoft.com/office/powerpoint/2010/main" val="230611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5128E-D2F2-4475-9985-75C5F60C13A1}"/>
              </a:ext>
            </a:extLst>
          </p:cNvPr>
          <p:cNvSpPr>
            <a:spLocks noGrp="1"/>
          </p:cNvSpPr>
          <p:nvPr>
            <p:ph idx="1"/>
          </p:nvPr>
        </p:nvSpPr>
        <p:spPr>
          <a:xfrm>
            <a:off x="304800" y="1600200"/>
            <a:ext cx="8382000" cy="4525963"/>
          </a:xfrm>
        </p:spPr>
        <p:txBody>
          <a:bodyPr/>
          <a:lstStyle/>
          <a:p>
            <a:pPr marL="0" indent="0">
              <a:buNone/>
            </a:pPr>
            <a:r>
              <a:rPr lang="en-US" sz="2400" dirty="0" smtClean="0">
                <a:latin typeface="Arial" panose="020B0604020202020204" pitchFamily="34" charset="0"/>
                <a:cs typeface="Arial" panose="020B0604020202020204" pitchFamily="34" charset="0"/>
              </a:rPr>
              <a:t>Instructions to Create a Password to Access DPS</a:t>
            </a:r>
          </a:p>
          <a:p>
            <a:pPr marL="0" indent="0">
              <a:buNone/>
            </a:pPr>
            <a:r>
              <a:rPr lang="en-US" sz="1400" dirty="0" smtClean="0">
                <a:latin typeface="Arial" panose="020B0604020202020204" pitchFamily="34" charset="0"/>
                <a:cs typeface="Arial" panose="020B0604020202020204" pitchFamily="34" charset="0"/>
              </a:rPr>
              <a:t>Your request has been approved!</a:t>
            </a:r>
          </a:p>
          <a:p>
            <a:pPr marL="0" indent="0">
              <a:buNone/>
            </a:pPr>
            <a:endParaRPr lang="en-US" sz="1400" dirty="0"/>
          </a:p>
        </p:txBody>
      </p:sp>
      <p:sp>
        <p:nvSpPr>
          <p:cNvPr id="3" name="Text Placeholder 2">
            <a:extLst>
              <a:ext uri="{FF2B5EF4-FFF2-40B4-BE49-F238E27FC236}">
                <a16:creationId xmlns:a16="http://schemas.microsoft.com/office/drawing/2014/main" id="{416BFAA9-8BCC-4C83-9A0C-2516CFF2DCAF}"/>
              </a:ext>
            </a:extLst>
          </p:cNvPr>
          <p:cNvSpPr>
            <a:spLocks noGrp="1"/>
          </p:cNvSpPr>
          <p:nvPr>
            <p:ph type="body" idx="13"/>
          </p:nvPr>
        </p:nvSpPr>
        <p:spPr/>
        <p:txBody>
          <a:bodyPr/>
          <a:lstStyle/>
          <a:p>
            <a:r>
              <a:rPr lang="en-US" dirty="0"/>
              <a:t>Confirmation</a:t>
            </a:r>
          </a:p>
        </p:txBody>
      </p:sp>
      <p:pic>
        <p:nvPicPr>
          <p:cNvPr id="7" name="Picture 6"/>
          <p:cNvPicPr>
            <a:picLocks noChangeAspect="1"/>
          </p:cNvPicPr>
          <p:nvPr/>
        </p:nvPicPr>
        <p:blipFill>
          <a:blip r:embed="rId2"/>
          <a:stretch>
            <a:fillRect/>
          </a:stretch>
        </p:blipFill>
        <p:spPr>
          <a:xfrm>
            <a:off x="261336" y="2362200"/>
            <a:ext cx="8621328" cy="3581400"/>
          </a:xfrm>
          <a:prstGeom prst="rect">
            <a:avLst/>
          </a:prstGeom>
        </p:spPr>
      </p:pic>
    </p:spTree>
    <p:extLst>
      <p:ext uri="{BB962C8B-B14F-4D97-AF65-F5344CB8AC3E}">
        <p14:creationId xmlns:p14="http://schemas.microsoft.com/office/powerpoint/2010/main" val="360414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30E3CA5B-5AE8-48E8-A1CD-A29046D041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785" r="-1140"/>
          <a:stretch/>
        </p:blipFill>
        <p:spPr>
          <a:xfrm>
            <a:off x="606640" y="1802050"/>
            <a:ext cx="8137878" cy="3992563"/>
          </a:xfrm>
          <a:prstGeom prst="rect">
            <a:avLst/>
          </a:prstGeom>
        </p:spPr>
      </p:pic>
      <p:sp>
        <p:nvSpPr>
          <p:cNvPr id="3" name="Text Placeholder 2">
            <a:extLst>
              <a:ext uri="{FF2B5EF4-FFF2-40B4-BE49-F238E27FC236}">
                <a16:creationId xmlns:a16="http://schemas.microsoft.com/office/drawing/2014/main" id="{56C54CF2-8BD7-4A00-8148-67F85E6AC9DA}"/>
              </a:ext>
            </a:extLst>
          </p:cNvPr>
          <p:cNvSpPr>
            <a:spLocks noGrp="1"/>
          </p:cNvSpPr>
          <p:nvPr>
            <p:ph type="body" idx="13"/>
          </p:nvPr>
        </p:nvSpPr>
        <p:spPr/>
        <p:txBody>
          <a:bodyPr/>
          <a:lstStyle/>
          <a:p>
            <a:r>
              <a:rPr lang="en-US" dirty="0"/>
              <a:t>Logging </a:t>
            </a:r>
            <a:r>
              <a:rPr lang="en-US" dirty="0" smtClean="0"/>
              <a:t>In</a:t>
            </a:r>
            <a:endParaRPr lang="en-US" dirty="0"/>
          </a:p>
        </p:txBody>
      </p:sp>
      <p:sp>
        <p:nvSpPr>
          <p:cNvPr id="5" name="TextBox 4">
            <a:extLst>
              <a:ext uri="{FF2B5EF4-FFF2-40B4-BE49-F238E27FC236}">
                <a16:creationId xmlns:a16="http://schemas.microsoft.com/office/drawing/2014/main" id="{9913A347-4DA4-4AB8-950B-E54BE62BDFDD}"/>
              </a:ext>
            </a:extLst>
          </p:cNvPr>
          <p:cNvSpPr txBox="1"/>
          <p:nvPr/>
        </p:nvSpPr>
        <p:spPr bwMode="auto">
          <a:xfrm>
            <a:off x="6371954" y="3764132"/>
            <a:ext cx="2438400" cy="738664"/>
          </a:xfrm>
          <a:prstGeom prst="rect">
            <a:avLst/>
          </a:prstGeom>
          <a:solidFill>
            <a:srgbClr val="FFFF00"/>
          </a:solidFill>
          <a:ln w="38100">
            <a:solidFill>
              <a:srgbClr val="FF0000"/>
            </a:solidFill>
            <a:miter lim="800000"/>
            <a:headEnd/>
            <a:tailEnd/>
          </a:ln>
        </p:spPr>
        <p:txBody>
          <a:bodyPr wrap="square" anchor="ctr">
            <a:spAutoFit/>
          </a:bodyPr>
          <a:lstStyle/>
          <a:p>
            <a:pPr fontAlgn="auto">
              <a:spcAft>
                <a:spcPts val="0"/>
              </a:spcAft>
              <a:defRPr/>
            </a:pPr>
            <a:r>
              <a:rPr lang="en-US" sz="1400" dirty="0">
                <a:latin typeface="Helvetica" pitchFamily="34" charset="0"/>
                <a:ea typeface="+mj-ea"/>
                <a:cs typeface="+mj-cs"/>
              </a:rPr>
              <a:t>Click ‘</a:t>
            </a:r>
            <a:r>
              <a:rPr lang="en-US" sz="1400" b="1" dirty="0">
                <a:latin typeface="Helvetica" pitchFamily="34" charset="0"/>
                <a:ea typeface="+mj-ea"/>
                <a:cs typeface="+mj-cs"/>
              </a:rPr>
              <a:t>Accept</a:t>
            </a:r>
            <a:r>
              <a:rPr lang="en-US" sz="1400" dirty="0">
                <a:latin typeface="Helvetica" pitchFamily="34" charset="0"/>
                <a:ea typeface="+mj-ea"/>
                <a:cs typeface="+mj-cs"/>
              </a:rPr>
              <a:t>’ button to acknowledge DOD Security Banner.</a:t>
            </a:r>
          </a:p>
        </p:txBody>
      </p:sp>
      <p:cxnSp>
        <p:nvCxnSpPr>
          <p:cNvPr id="8" name="Straight Arrow Connector 7">
            <a:extLst>
              <a:ext uri="{FF2B5EF4-FFF2-40B4-BE49-F238E27FC236}">
                <a16:creationId xmlns:a16="http://schemas.microsoft.com/office/drawing/2014/main" id="{669CB472-2384-4ACE-8EF5-7916704DE637}"/>
              </a:ext>
            </a:extLst>
          </p:cNvPr>
          <p:cNvCxnSpPr/>
          <p:nvPr/>
        </p:nvCxnSpPr>
        <p:spPr>
          <a:xfrm flipH="1">
            <a:off x="4953000" y="4495800"/>
            <a:ext cx="1447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11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A0AA6-EA4B-4A97-ACB9-422A36F5B471}"/>
              </a:ext>
            </a:extLst>
          </p:cNvPr>
          <p:cNvSpPr>
            <a:spLocks noGrp="1"/>
          </p:cNvSpPr>
          <p:nvPr>
            <p:ph type="body" idx="13"/>
          </p:nvPr>
        </p:nvSpPr>
        <p:spPr/>
        <p:txBody>
          <a:bodyPr/>
          <a:lstStyle/>
          <a:p>
            <a:r>
              <a:rPr lang="en-US" dirty="0"/>
              <a:t>Logging </a:t>
            </a:r>
            <a:r>
              <a:rPr lang="en-US" dirty="0" smtClean="0"/>
              <a:t>In</a:t>
            </a:r>
            <a:endParaRPr lang="en-US" dirty="0"/>
          </a:p>
        </p:txBody>
      </p:sp>
      <p:pic>
        <p:nvPicPr>
          <p:cNvPr id="4" name="Content Placeholder 3" descr="A screenshot of a social media post&#10;&#10;Description automatically generated">
            <a:extLst>
              <a:ext uri="{FF2B5EF4-FFF2-40B4-BE49-F238E27FC236}">
                <a16:creationId xmlns:a16="http://schemas.microsoft.com/office/drawing/2014/main" id="{C80B434D-1965-467D-86D4-15363A04CB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785" r="-1140"/>
          <a:stretch/>
        </p:blipFill>
        <p:spPr>
          <a:xfrm>
            <a:off x="548922" y="1905000"/>
            <a:ext cx="8137878" cy="3992563"/>
          </a:xfrm>
          <a:prstGeom prst="rect">
            <a:avLst/>
          </a:prstGeom>
        </p:spPr>
      </p:pic>
      <p:sp>
        <p:nvSpPr>
          <p:cNvPr id="5" name="Rectangle 4">
            <a:extLst>
              <a:ext uri="{FF2B5EF4-FFF2-40B4-BE49-F238E27FC236}">
                <a16:creationId xmlns:a16="http://schemas.microsoft.com/office/drawing/2014/main" id="{9D7AD876-414C-4893-9D8C-88D4A46E8B0F}"/>
              </a:ext>
            </a:extLst>
          </p:cNvPr>
          <p:cNvSpPr/>
          <p:nvPr/>
        </p:nvSpPr>
        <p:spPr>
          <a:xfrm>
            <a:off x="3581400" y="4495800"/>
            <a:ext cx="3962400" cy="1219200"/>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 instructed by the activation email Click “</a:t>
            </a:r>
            <a:r>
              <a:rPr lang="en-US" b="1" dirty="0">
                <a:solidFill>
                  <a:schemeClr val="tx1"/>
                </a:solidFill>
              </a:rPr>
              <a:t>Log in </a:t>
            </a:r>
            <a:r>
              <a:rPr lang="en-US" b="1" dirty="0" smtClean="0">
                <a:solidFill>
                  <a:schemeClr val="tx1"/>
                </a:solidFill>
              </a:rPr>
              <a:t>with Certificate</a:t>
            </a:r>
            <a:r>
              <a:rPr lang="en-US" dirty="0" smtClean="0">
                <a:solidFill>
                  <a:schemeClr val="tx1"/>
                </a:solidFill>
              </a:rPr>
              <a:t>”</a:t>
            </a:r>
            <a:endParaRPr lang="en-US" dirty="0">
              <a:solidFill>
                <a:schemeClr val="tx1"/>
              </a:solidFill>
            </a:endParaRPr>
          </a:p>
        </p:txBody>
      </p:sp>
      <p:cxnSp>
        <p:nvCxnSpPr>
          <p:cNvPr id="7" name="Straight Arrow Connector 6">
            <a:extLst>
              <a:ext uri="{FF2B5EF4-FFF2-40B4-BE49-F238E27FC236}">
                <a16:creationId xmlns:a16="http://schemas.microsoft.com/office/drawing/2014/main" id="{9085F5D3-FA8B-4DDC-8CAE-F9C431CEE0A8}"/>
              </a:ext>
            </a:extLst>
          </p:cNvPr>
          <p:cNvCxnSpPr/>
          <p:nvPr/>
        </p:nvCxnSpPr>
        <p:spPr>
          <a:xfrm flipH="1" flipV="1">
            <a:off x="3962400" y="3352800"/>
            <a:ext cx="3048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4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30E3CA5B-5AE8-48E8-A1CD-A29046D041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785" r="-1140"/>
          <a:stretch/>
        </p:blipFill>
        <p:spPr>
          <a:xfrm>
            <a:off x="606640" y="1802050"/>
            <a:ext cx="8137878" cy="3992563"/>
          </a:xfrm>
          <a:prstGeom prst="rect">
            <a:avLst/>
          </a:prstGeom>
        </p:spPr>
      </p:pic>
      <p:sp>
        <p:nvSpPr>
          <p:cNvPr id="3" name="Text Placeholder 2">
            <a:extLst>
              <a:ext uri="{FF2B5EF4-FFF2-40B4-BE49-F238E27FC236}">
                <a16:creationId xmlns:a16="http://schemas.microsoft.com/office/drawing/2014/main" id="{56C54CF2-8BD7-4A00-8148-67F85E6AC9DA}"/>
              </a:ext>
            </a:extLst>
          </p:cNvPr>
          <p:cNvSpPr>
            <a:spLocks noGrp="1"/>
          </p:cNvSpPr>
          <p:nvPr>
            <p:ph type="body" idx="13"/>
          </p:nvPr>
        </p:nvSpPr>
        <p:spPr/>
        <p:txBody>
          <a:bodyPr/>
          <a:lstStyle/>
          <a:p>
            <a:r>
              <a:rPr lang="en-US" dirty="0"/>
              <a:t>Logging </a:t>
            </a:r>
            <a:r>
              <a:rPr lang="en-US" dirty="0" smtClean="0"/>
              <a:t>In</a:t>
            </a:r>
            <a:endParaRPr lang="en-US" dirty="0"/>
          </a:p>
        </p:txBody>
      </p:sp>
      <p:sp>
        <p:nvSpPr>
          <p:cNvPr id="5" name="TextBox 4">
            <a:extLst>
              <a:ext uri="{FF2B5EF4-FFF2-40B4-BE49-F238E27FC236}">
                <a16:creationId xmlns:a16="http://schemas.microsoft.com/office/drawing/2014/main" id="{9913A347-4DA4-4AB8-950B-E54BE62BDFDD}"/>
              </a:ext>
            </a:extLst>
          </p:cNvPr>
          <p:cNvSpPr txBox="1"/>
          <p:nvPr/>
        </p:nvSpPr>
        <p:spPr bwMode="auto">
          <a:xfrm>
            <a:off x="6371954" y="3764132"/>
            <a:ext cx="2438400" cy="738664"/>
          </a:xfrm>
          <a:prstGeom prst="rect">
            <a:avLst/>
          </a:prstGeom>
          <a:solidFill>
            <a:srgbClr val="FFFF00"/>
          </a:solidFill>
          <a:ln w="38100">
            <a:solidFill>
              <a:srgbClr val="FF0000"/>
            </a:solidFill>
            <a:miter lim="800000"/>
            <a:headEnd/>
            <a:tailEnd/>
          </a:ln>
        </p:spPr>
        <p:txBody>
          <a:bodyPr wrap="square" anchor="ctr">
            <a:spAutoFit/>
          </a:bodyPr>
          <a:lstStyle/>
          <a:p>
            <a:pPr fontAlgn="auto">
              <a:spcAft>
                <a:spcPts val="0"/>
              </a:spcAft>
              <a:defRPr/>
            </a:pPr>
            <a:r>
              <a:rPr lang="en-US" sz="1400" dirty="0">
                <a:latin typeface="Helvetica" pitchFamily="34" charset="0"/>
                <a:ea typeface="+mj-ea"/>
                <a:cs typeface="+mj-cs"/>
              </a:rPr>
              <a:t>Click ‘</a:t>
            </a:r>
            <a:r>
              <a:rPr lang="en-US" sz="1400" b="1" dirty="0">
                <a:latin typeface="Helvetica" pitchFamily="34" charset="0"/>
                <a:ea typeface="+mj-ea"/>
                <a:cs typeface="+mj-cs"/>
              </a:rPr>
              <a:t>Accept</a:t>
            </a:r>
            <a:r>
              <a:rPr lang="en-US" sz="1400" dirty="0">
                <a:latin typeface="Helvetica" pitchFamily="34" charset="0"/>
                <a:ea typeface="+mj-ea"/>
                <a:cs typeface="+mj-cs"/>
              </a:rPr>
              <a:t>’ button to acknowledge DOD Security Banner.</a:t>
            </a:r>
          </a:p>
        </p:txBody>
      </p:sp>
      <p:cxnSp>
        <p:nvCxnSpPr>
          <p:cNvPr id="8" name="Straight Arrow Connector 7">
            <a:extLst>
              <a:ext uri="{FF2B5EF4-FFF2-40B4-BE49-F238E27FC236}">
                <a16:creationId xmlns:a16="http://schemas.microsoft.com/office/drawing/2014/main" id="{669CB472-2384-4ACE-8EF5-7916704DE637}"/>
              </a:ext>
            </a:extLst>
          </p:cNvPr>
          <p:cNvCxnSpPr/>
          <p:nvPr/>
        </p:nvCxnSpPr>
        <p:spPr>
          <a:xfrm flipH="1">
            <a:off x="4953000" y="4495800"/>
            <a:ext cx="1447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870681"/>
      </p:ext>
    </p:extLst>
  </p:cSld>
  <p:clrMapOvr>
    <a:masterClrMapping/>
  </p:clrMapOvr>
</p:sld>
</file>

<file path=ppt/theme/theme1.xml><?xml version="1.0" encoding="utf-8"?>
<a:theme xmlns:a="http://schemas.openxmlformats.org/drawingml/2006/main" name="Joint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Joint Master Template</Template>
  <TotalTime>777</TotalTime>
  <Words>552</Words>
  <Application>Microsoft Office PowerPoint</Application>
  <PresentationFormat>On-screen Show (4:3)</PresentationFormat>
  <Paragraphs>68</Paragraphs>
  <Slides>14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Helvetica</vt:lpstr>
      <vt:lpstr>Monotype Corsiva</vt:lpstr>
      <vt:lpstr>Script MT Bold</vt:lpstr>
      <vt:lpstr>Wingdings</vt:lpstr>
      <vt:lpstr>Joint Master Template</vt:lpstr>
      <vt:lpstr>Slide with no tagline</vt:lpstr>
      <vt:lpstr>DoD Customer Access to DPS with CAC 1) Register for a DPS Account 2) Create Username and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a User ID &amp; Password</dc:title>
  <dc:creator>Bressi, Moira L CIV NAVSUP GLS, 0411</dc:creator>
  <cp:lastModifiedBy>Miley, Deloma J CIV USN COMNAVSUPSYSCOM PA (USA)</cp:lastModifiedBy>
  <cp:revision>76</cp:revision>
  <cp:lastPrinted>2013-04-15T21:01:14Z</cp:lastPrinted>
  <dcterms:created xsi:type="dcterms:W3CDTF">2015-12-10T20:11:57Z</dcterms:created>
  <dcterms:modified xsi:type="dcterms:W3CDTF">2023-06-22T10:19:16Z</dcterms:modified>
</cp:coreProperties>
</file>