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 id="2147484057" r:id="rId2"/>
  </p:sldMasterIdLst>
  <p:notesMasterIdLst>
    <p:notesMasterId r:id="rId46"/>
  </p:notesMasterIdLst>
  <p:handoutMasterIdLst>
    <p:handoutMasterId r:id="rId47"/>
  </p:handoutMasterIdLst>
  <p:sldIdLst>
    <p:sldId id="288" r:id="rId3"/>
    <p:sldId id="305" r:id="rId4"/>
    <p:sldId id="270" r:id="rId5"/>
    <p:sldId id="303" r:id="rId6"/>
    <p:sldId id="342" r:id="rId7"/>
    <p:sldId id="343" r:id="rId8"/>
    <p:sldId id="337" r:id="rId9"/>
    <p:sldId id="344" r:id="rId10"/>
    <p:sldId id="338" r:id="rId11"/>
    <p:sldId id="339" r:id="rId12"/>
    <p:sldId id="340" r:id="rId13"/>
    <p:sldId id="341" r:id="rId14"/>
    <p:sldId id="307" r:id="rId15"/>
    <p:sldId id="308" r:id="rId16"/>
    <p:sldId id="310" r:id="rId17"/>
    <p:sldId id="311" r:id="rId18"/>
    <p:sldId id="312" r:id="rId19"/>
    <p:sldId id="313" r:id="rId20"/>
    <p:sldId id="351" r:id="rId21"/>
    <p:sldId id="346" r:id="rId22"/>
    <p:sldId id="347" r:id="rId23"/>
    <p:sldId id="348" r:id="rId24"/>
    <p:sldId id="349" r:id="rId25"/>
    <p:sldId id="350" r:id="rId26"/>
    <p:sldId id="314" r:id="rId27"/>
    <p:sldId id="316" r:id="rId28"/>
    <p:sldId id="317" r:id="rId29"/>
    <p:sldId id="315" r:id="rId30"/>
    <p:sldId id="319" r:id="rId31"/>
    <p:sldId id="320" r:id="rId32"/>
    <p:sldId id="321" r:id="rId33"/>
    <p:sldId id="322" r:id="rId34"/>
    <p:sldId id="323" r:id="rId35"/>
    <p:sldId id="324" r:id="rId36"/>
    <p:sldId id="325" r:id="rId37"/>
    <p:sldId id="326" r:id="rId38"/>
    <p:sldId id="327" r:id="rId39"/>
    <p:sldId id="328" r:id="rId40"/>
    <p:sldId id="329" r:id="rId41"/>
    <p:sldId id="330" r:id="rId42"/>
    <p:sldId id="331" r:id="rId43"/>
    <p:sldId id="332" r:id="rId44"/>
    <p:sldId id="333" r:id="rId45"/>
  </p:sldIdLst>
  <p:sldSz cx="9144000" cy="6858000" type="screen4x3"/>
  <p:notesSz cx="6934200" cy="92329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08">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76"/>
    <a:srgbClr val="FDD901"/>
    <a:srgbClr val="FECB00"/>
    <a:srgbClr val="942AC4"/>
    <a:srgbClr val="000099"/>
    <a:srgbClr val="95A9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205" autoAdjust="0"/>
    <p:restoredTop sz="93961" autoAdjust="0"/>
  </p:normalViewPr>
  <p:slideViewPr>
    <p:cSldViewPr>
      <p:cViewPr>
        <p:scale>
          <a:sx n="115" d="100"/>
          <a:sy n="115" d="100"/>
        </p:scale>
        <p:origin x="-144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1956" y="-102"/>
      </p:cViewPr>
      <p:guideLst>
        <p:guide orient="horz" pos="2908"/>
        <p:guide pos="2184"/>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2382" tIns="46191" rIns="92382" bIns="46191" rtlCol="0"/>
          <a:lstStyle>
            <a:lvl1pPr algn="l">
              <a:defRPr sz="1200">
                <a:latin typeface="Arial" charset="0"/>
              </a:defRPr>
            </a:lvl1pPr>
          </a:lstStyle>
          <a:p>
            <a:pPr>
              <a:defRPr/>
            </a:pPr>
            <a:endParaRPr lang="en-US" dirty="0"/>
          </a:p>
        </p:txBody>
      </p:sp>
      <p:sp>
        <p:nvSpPr>
          <p:cNvPr id="3" name="Date Placeholder 2"/>
          <p:cNvSpPr>
            <a:spLocks noGrp="1"/>
          </p:cNvSpPr>
          <p:nvPr>
            <p:ph type="dt" sz="quarter" idx="1"/>
          </p:nvPr>
        </p:nvSpPr>
        <p:spPr>
          <a:xfrm>
            <a:off x="3927475" y="0"/>
            <a:ext cx="3005138" cy="461963"/>
          </a:xfrm>
          <a:prstGeom prst="rect">
            <a:avLst/>
          </a:prstGeom>
        </p:spPr>
        <p:txBody>
          <a:bodyPr vert="horz" lIns="92382" tIns="46191" rIns="92382" bIns="46191" rtlCol="0"/>
          <a:lstStyle>
            <a:lvl1pPr algn="r">
              <a:defRPr sz="1200">
                <a:latin typeface="Arial" charset="0"/>
              </a:defRPr>
            </a:lvl1pPr>
          </a:lstStyle>
          <a:p>
            <a:pPr>
              <a:defRPr/>
            </a:pPr>
            <a:fld id="{0B37FCC1-37DF-4800-945D-C01719E9E058}" type="datetimeFigureOut">
              <a:rPr lang="en-US"/>
              <a:pPr>
                <a:defRPr/>
              </a:pPr>
              <a:t>4/5/2017</a:t>
            </a:fld>
            <a:endParaRPr lang="en-US" dirty="0"/>
          </a:p>
        </p:txBody>
      </p:sp>
      <p:sp>
        <p:nvSpPr>
          <p:cNvPr id="4" name="Footer Placeholder 3"/>
          <p:cNvSpPr>
            <a:spLocks noGrp="1"/>
          </p:cNvSpPr>
          <p:nvPr>
            <p:ph type="ftr" sz="quarter" idx="2"/>
          </p:nvPr>
        </p:nvSpPr>
        <p:spPr>
          <a:xfrm>
            <a:off x="0" y="8769350"/>
            <a:ext cx="3005138" cy="461963"/>
          </a:xfrm>
          <a:prstGeom prst="rect">
            <a:avLst/>
          </a:prstGeom>
        </p:spPr>
        <p:txBody>
          <a:bodyPr vert="horz" lIns="92382" tIns="46191" rIns="92382" bIns="46191" rtlCol="0" anchor="b"/>
          <a:lstStyle>
            <a:lvl1pPr algn="l">
              <a:defRPr sz="1200">
                <a:latin typeface="Arial" charset="0"/>
              </a:defRPr>
            </a:lvl1pPr>
          </a:lstStyle>
          <a:p>
            <a:pPr>
              <a:defRPr/>
            </a:pPr>
            <a:endParaRPr lang="en-US" dirty="0"/>
          </a:p>
        </p:txBody>
      </p:sp>
      <p:sp>
        <p:nvSpPr>
          <p:cNvPr id="5" name="Slide Number Placeholder 4"/>
          <p:cNvSpPr>
            <a:spLocks noGrp="1"/>
          </p:cNvSpPr>
          <p:nvPr>
            <p:ph type="sldNum" sz="quarter" idx="3"/>
          </p:nvPr>
        </p:nvSpPr>
        <p:spPr>
          <a:xfrm>
            <a:off x="3927475" y="8769350"/>
            <a:ext cx="3005138" cy="461963"/>
          </a:xfrm>
          <a:prstGeom prst="rect">
            <a:avLst/>
          </a:prstGeom>
        </p:spPr>
        <p:txBody>
          <a:bodyPr vert="horz" lIns="92382" tIns="46191" rIns="92382" bIns="46191" rtlCol="0" anchor="b"/>
          <a:lstStyle>
            <a:lvl1pPr algn="r">
              <a:defRPr sz="1200">
                <a:latin typeface="Arial" charset="0"/>
              </a:defRPr>
            </a:lvl1pPr>
          </a:lstStyle>
          <a:p>
            <a:pPr>
              <a:defRPr/>
            </a:pPr>
            <a:fld id="{C5B4FF80-40FB-45B6-8AF8-DD0573F4C720}" type="slidenum">
              <a:rPr lang="en-US"/>
              <a:pPr>
                <a:defRPr/>
              </a:pPr>
              <a:t>‹#›</a:t>
            </a:fld>
            <a:endParaRPr lang="en-US" dirty="0"/>
          </a:p>
        </p:txBody>
      </p:sp>
    </p:spTree>
    <p:extLst>
      <p:ext uri="{BB962C8B-B14F-4D97-AF65-F5344CB8AC3E}">
        <p14:creationId xmlns:p14="http://schemas.microsoft.com/office/powerpoint/2010/main" val="2154554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2382" tIns="46191" rIns="92382" bIns="46191" rtlCol="0"/>
          <a:lstStyle>
            <a:lvl1pPr algn="l">
              <a:defRPr sz="1200">
                <a:latin typeface="Arial" charset="0"/>
              </a:defRPr>
            </a:lvl1pPr>
          </a:lstStyle>
          <a:p>
            <a:pPr>
              <a:defRPr/>
            </a:pPr>
            <a:endParaRPr lang="en-US" dirty="0"/>
          </a:p>
        </p:txBody>
      </p:sp>
      <p:sp>
        <p:nvSpPr>
          <p:cNvPr id="3" name="Date Placeholder 2"/>
          <p:cNvSpPr>
            <a:spLocks noGrp="1"/>
          </p:cNvSpPr>
          <p:nvPr>
            <p:ph type="dt" idx="1"/>
          </p:nvPr>
        </p:nvSpPr>
        <p:spPr>
          <a:xfrm>
            <a:off x="3927475" y="0"/>
            <a:ext cx="3005138" cy="461963"/>
          </a:xfrm>
          <a:prstGeom prst="rect">
            <a:avLst/>
          </a:prstGeom>
        </p:spPr>
        <p:txBody>
          <a:bodyPr vert="horz" lIns="92382" tIns="46191" rIns="92382" bIns="46191" rtlCol="0"/>
          <a:lstStyle>
            <a:lvl1pPr algn="r">
              <a:defRPr sz="1200">
                <a:latin typeface="Arial" charset="0"/>
              </a:defRPr>
            </a:lvl1pPr>
          </a:lstStyle>
          <a:p>
            <a:pPr>
              <a:defRPr/>
            </a:pPr>
            <a:fld id="{AE4C676B-A48E-40D9-908F-1CB1F5B7CB4B}" type="datetimeFigureOut">
              <a:rPr lang="en-US"/>
              <a:pPr>
                <a:defRPr/>
              </a:pPr>
              <a:t>4/5/2017</a:t>
            </a:fld>
            <a:endParaRPr lang="en-US" dirty="0"/>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82" tIns="46191" rIns="92382" bIns="46191" rtlCol="0" anchor="ctr"/>
          <a:lstStyle/>
          <a:p>
            <a:pPr lvl="0"/>
            <a:endParaRPr lang="en-US" noProof="0" dirty="0" smtClean="0"/>
          </a:p>
        </p:txBody>
      </p:sp>
      <p:sp>
        <p:nvSpPr>
          <p:cNvPr id="5" name="Notes Placeholder 4"/>
          <p:cNvSpPr>
            <a:spLocks noGrp="1"/>
          </p:cNvSpPr>
          <p:nvPr>
            <p:ph type="body" sz="quarter" idx="3"/>
          </p:nvPr>
        </p:nvSpPr>
        <p:spPr>
          <a:xfrm>
            <a:off x="693738" y="4386263"/>
            <a:ext cx="5546725" cy="4154487"/>
          </a:xfrm>
          <a:prstGeom prst="rect">
            <a:avLst/>
          </a:prstGeom>
        </p:spPr>
        <p:txBody>
          <a:bodyPr vert="horz" lIns="92382" tIns="46191" rIns="92382" bIns="4619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69350"/>
            <a:ext cx="3005138" cy="461963"/>
          </a:xfrm>
          <a:prstGeom prst="rect">
            <a:avLst/>
          </a:prstGeom>
        </p:spPr>
        <p:txBody>
          <a:bodyPr vert="horz" lIns="92382" tIns="46191" rIns="92382" bIns="46191" rtlCol="0" anchor="b"/>
          <a:lstStyle>
            <a:lvl1pPr algn="l">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927475" y="8769350"/>
            <a:ext cx="3005138" cy="461963"/>
          </a:xfrm>
          <a:prstGeom prst="rect">
            <a:avLst/>
          </a:prstGeom>
        </p:spPr>
        <p:txBody>
          <a:bodyPr vert="horz" lIns="92382" tIns="46191" rIns="92382" bIns="46191" rtlCol="0" anchor="b"/>
          <a:lstStyle>
            <a:lvl1pPr algn="r">
              <a:defRPr sz="1200">
                <a:latin typeface="Arial" charset="0"/>
              </a:defRPr>
            </a:lvl1pPr>
          </a:lstStyle>
          <a:p>
            <a:pPr>
              <a:defRPr/>
            </a:pPr>
            <a:fld id="{9A0FF097-E9BF-46FB-8B3A-F45C73F4CFB6}" type="slidenum">
              <a:rPr lang="en-US"/>
              <a:pPr>
                <a:defRPr/>
              </a:pPr>
              <a:t>‹#›</a:t>
            </a:fld>
            <a:endParaRPr lang="en-US" dirty="0"/>
          </a:p>
        </p:txBody>
      </p:sp>
    </p:spTree>
    <p:extLst>
      <p:ext uri="{BB962C8B-B14F-4D97-AF65-F5344CB8AC3E}">
        <p14:creationId xmlns:p14="http://schemas.microsoft.com/office/powerpoint/2010/main" val="20255454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063112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F7AB36-6925-45CA-AE3F-FEA24B322871}" type="slidenum">
              <a:rPr lang="en-US" smtClean="0"/>
              <a:pPr/>
              <a:t>11</a:t>
            </a:fld>
            <a:endParaRPr lang="en-US" dirty="0" smtClean="0"/>
          </a:p>
        </p:txBody>
      </p:sp>
    </p:spTree>
    <p:extLst>
      <p:ext uri="{BB962C8B-B14F-4D97-AF65-F5344CB8AC3E}">
        <p14:creationId xmlns:p14="http://schemas.microsoft.com/office/powerpoint/2010/main" val="1263684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F7AB36-6925-45CA-AE3F-FEA24B322871}" type="slidenum">
              <a:rPr lang="en-US" smtClean="0"/>
              <a:pPr/>
              <a:t>12</a:t>
            </a:fld>
            <a:endParaRPr lang="en-US" dirty="0" smtClean="0"/>
          </a:p>
        </p:txBody>
      </p:sp>
    </p:spTree>
    <p:extLst>
      <p:ext uri="{BB962C8B-B14F-4D97-AF65-F5344CB8AC3E}">
        <p14:creationId xmlns:p14="http://schemas.microsoft.com/office/powerpoint/2010/main" val="1263684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F7AB36-6925-45CA-AE3F-FEA24B322871}" type="slidenum">
              <a:rPr lang="en-US" smtClean="0"/>
              <a:pPr/>
              <a:t>13</a:t>
            </a:fld>
            <a:endParaRPr lang="en-US" dirty="0" smtClean="0"/>
          </a:p>
        </p:txBody>
      </p:sp>
    </p:spTree>
    <p:extLst>
      <p:ext uri="{BB962C8B-B14F-4D97-AF65-F5344CB8AC3E}">
        <p14:creationId xmlns:p14="http://schemas.microsoft.com/office/powerpoint/2010/main" val="3315053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F7AB36-6925-45CA-AE3F-FEA24B322871}" type="slidenum">
              <a:rPr lang="en-US" smtClean="0"/>
              <a:pPr/>
              <a:t>14</a:t>
            </a:fld>
            <a:endParaRPr lang="en-US" dirty="0" smtClean="0"/>
          </a:p>
        </p:txBody>
      </p:sp>
    </p:spTree>
    <p:extLst>
      <p:ext uri="{BB962C8B-B14F-4D97-AF65-F5344CB8AC3E}">
        <p14:creationId xmlns:p14="http://schemas.microsoft.com/office/powerpoint/2010/main" val="1499073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F7AB36-6925-45CA-AE3F-FEA24B322871}" type="slidenum">
              <a:rPr lang="en-US" smtClean="0"/>
              <a:pPr/>
              <a:t>15</a:t>
            </a:fld>
            <a:endParaRPr lang="en-US" dirty="0" smtClean="0"/>
          </a:p>
        </p:txBody>
      </p:sp>
    </p:spTree>
    <p:extLst>
      <p:ext uri="{BB962C8B-B14F-4D97-AF65-F5344CB8AC3E}">
        <p14:creationId xmlns:p14="http://schemas.microsoft.com/office/powerpoint/2010/main" val="2459186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F7AB36-6925-45CA-AE3F-FEA24B322871}" type="slidenum">
              <a:rPr lang="en-US" smtClean="0"/>
              <a:pPr/>
              <a:t>16</a:t>
            </a:fld>
            <a:endParaRPr lang="en-US" dirty="0" smtClean="0"/>
          </a:p>
        </p:txBody>
      </p:sp>
    </p:spTree>
    <p:extLst>
      <p:ext uri="{BB962C8B-B14F-4D97-AF65-F5344CB8AC3E}">
        <p14:creationId xmlns:p14="http://schemas.microsoft.com/office/powerpoint/2010/main" val="3150649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F7AB36-6925-45CA-AE3F-FEA24B322871}" type="slidenum">
              <a:rPr lang="en-US" smtClean="0"/>
              <a:pPr/>
              <a:t>17</a:t>
            </a:fld>
            <a:endParaRPr lang="en-US" dirty="0" smtClean="0"/>
          </a:p>
        </p:txBody>
      </p:sp>
    </p:spTree>
    <p:extLst>
      <p:ext uri="{BB962C8B-B14F-4D97-AF65-F5344CB8AC3E}">
        <p14:creationId xmlns:p14="http://schemas.microsoft.com/office/powerpoint/2010/main" val="7497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F7AB36-6925-45CA-AE3F-FEA24B322871}" type="slidenum">
              <a:rPr lang="en-US" smtClean="0"/>
              <a:pPr/>
              <a:t>18</a:t>
            </a:fld>
            <a:endParaRPr lang="en-US" dirty="0" smtClean="0"/>
          </a:p>
        </p:txBody>
      </p:sp>
    </p:spTree>
    <p:extLst>
      <p:ext uri="{BB962C8B-B14F-4D97-AF65-F5344CB8AC3E}">
        <p14:creationId xmlns:p14="http://schemas.microsoft.com/office/powerpoint/2010/main" val="831554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F7AB36-6925-45CA-AE3F-FEA24B322871}" type="slidenum">
              <a:rPr lang="en-US" smtClean="0"/>
              <a:pPr/>
              <a:t>19</a:t>
            </a:fld>
            <a:endParaRPr lang="en-US" dirty="0" smtClean="0"/>
          </a:p>
        </p:txBody>
      </p:sp>
    </p:spTree>
    <p:extLst>
      <p:ext uri="{BB962C8B-B14F-4D97-AF65-F5344CB8AC3E}">
        <p14:creationId xmlns:p14="http://schemas.microsoft.com/office/powerpoint/2010/main" val="831554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F7AB36-6925-45CA-AE3F-FEA24B322871}" type="slidenum">
              <a:rPr lang="en-US" smtClean="0"/>
              <a:pPr/>
              <a:t>20</a:t>
            </a:fld>
            <a:endParaRPr lang="en-US" dirty="0" smtClean="0"/>
          </a:p>
        </p:txBody>
      </p:sp>
    </p:spTree>
    <p:extLst>
      <p:ext uri="{BB962C8B-B14F-4D97-AF65-F5344CB8AC3E}">
        <p14:creationId xmlns:p14="http://schemas.microsoft.com/office/powerpoint/2010/main" val="831554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F7AB36-6925-45CA-AE3F-FEA24B322871}" type="slidenum">
              <a:rPr lang="en-US" smtClean="0"/>
              <a:pPr/>
              <a:t>3</a:t>
            </a:fld>
            <a:endParaRPr lang="en-US" dirty="0" smtClean="0"/>
          </a:p>
        </p:txBody>
      </p:sp>
    </p:spTree>
    <p:extLst>
      <p:ext uri="{BB962C8B-B14F-4D97-AF65-F5344CB8AC3E}">
        <p14:creationId xmlns:p14="http://schemas.microsoft.com/office/powerpoint/2010/main" val="2693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F7AB36-6925-45CA-AE3F-FEA24B322871}" type="slidenum">
              <a:rPr lang="en-US" smtClean="0"/>
              <a:pPr/>
              <a:t>21</a:t>
            </a:fld>
            <a:endParaRPr lang="en-US" dirty="0" smtClean="0"/>
          </a:p>
        </p:txBody>
      </p:sp>
    </p:spTree>
    <p:extLst>
      <p:ext uri="{BB962C8B-B14F-4D97-AF65-F5344CB8AC3E}">
        <p14:creationId xmlns:p14="http://schemas.microsoft.com/office/powerpoint/2010/main" val="831554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F7AB36-6925-45CA-AE3F-FEA24B322871}" type="slidenum">
              <a:rPr lang="en-US" smtClean="0"/>
              <a:pPr/>
              <a:t>22</a:t>
            </a:fld>
            <a:endParaRPr lang="en-US" dirty="0" smtClean="0"/>
          </a:p>
        </p:txBody>
      </p:sp>
    </p:spTree>
    <p:extLst>
      <p:ext uri="{BB962C8B-B14F-4D97-AF65-F5344CB8AC3E}">
        <p14:creationId xmlns:p14="http://schemas.microsoft.com/office/powerpoint/2010/main" val="831554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F7AB36-6925-45CA-AE3F-FEA24B322871}" type="slidenum">
              <a:rPr lang="en-US" smtClean="0"/>
              <a:pPr/>
              <a:t>23</a:t>
            </a:fld>
            <a:endParaRPr lang="en-US" dirty="0" smtClean="0"/>
          </a:p>
        </p:txBody>
      </p:sp>
    </p:spTree>
    <p:extLst>
      <p:ext uri="{BB962C8B-B14F-4D97-AF65-F5344CB8AC3E}">
        <p14:creationId xmlns:p14="http://schemas.microsoft.com/office/powerpoint/2010/main" val="831554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F7AB36-6925-45CA-AE3F-FEA24B322871}" type="slidenum">
              <a:rPr lang="en-US" smtClean="0"/>
              <a:pPr/>
              <a:t>24</a:t>
            </a:fld>
            <a:endParaRPr lang="en-US" dirty="0" smtClean="0"/>
          </a:p>
        </p:txBody>
      </p:sp>
    </p:spTree>
    <p:extLst>
      <p:ext uri="{BB962C8B-B14F-4D97-AF65-F5344CB8AC3E}">
        <p14:creationId xmlns:p14="http://schemas.microsoft.com/office/powerpoint/2010/main" val="831554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F7AB36-6925-45CA-AE3F-FEA24B322871}" type="slidenum">
              <a:rPr lang="en-US" smtClean="0"/>
              <a:pPr/>
              <a:t>25</a:t>
            </a:fld>
            <a:endParaRPr lang="en-US" dirty="0" smtClean="0"/>
          </a:p>
        </p:txBody>
      </p:sp>
    </p:spTree>
    <p:extLst>
      <p:ext uri="{BB962C8B-B14F-4D97-AF65-F5344CB8AC3E}">
        <p14:creationId xmlns:p14="http://schemas.microsoft.com/office/powerpoint/2010/main" val="40738917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F7AB36-6925-45CA-AE3F-FEA24B322871}" type="slidenum">
              <a:rPr lang="en-US" smtClean="0"/>
              <a:pPr/>
              <a:t>26</a:t>
            </a:fld>
            <a:endParaRPr lang="en-US" dirty="0" smtClean="0"/>
          </a:p>
        </p:txBody>
      </p:sp>
    </p:spTree>
    <p:extLst>
      <p:ext uri="{BB962C8B-B14F-4D97-AF65-F5344CB8AC3E}">
        <p14:creationId xmlns:p14="http://schemas.microsoft.com/office/powerpoint/2010/main" val="31092314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F7AB36-6925-45CA-AE3F-FEA24B322871}" type="slidenum">
              <a:rPr lang="en-US" smtClean="0"/>
              <a:pPr/>
              <a:t>27</a:t>
            </a:fld>
            <a:endParaRPr lang="en-US" dirty="0" smtClean="0"/>
          </a:p>
        </p:txBody>
      </p:sp>
    </p:spTree>
    <p:extLst>
      <p:ext uri="{BB962C8B-B14F-4D97-AF65-F5344CB8AC3E}">
        <p14:creationId xmlns:p14="http://schemas.microsoft.com/office/powerpoint/2010/main" val="37905360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F7AB36-6925-45CA-AE3F-FEA24B322871}" type="slidenum">
              <a:rPr lang="en-US" smtClean="0"/>
              <a:pPr/>
              <a:t>28</a:t>
            </a:fld>
            <a:endParaRPr lang="en-US" dirty="0" smtClean="0"/>
          </a:p>
        </p:txBody>
      </p:sp>
    </p:spTree>
    <p:extLst>
      <p:ext uri="{BB962C8B-B14F-4D97-AF65-F5344CB8AC3E}">
        <p14:creationId xmlns:p14="http://schemas.microsoft.com/office/powerpoint/2010/main" val="26645636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F7AB36-6925-45CA-AE3F-FEA24B322871}" type="slidenum">
              <a:rPr lang="en-US" smtClean="0"/>
              <a:pPr/>
              <a:t>29</a:t>
            </a:fld>
            <a:endParaRPr lang="en-US" dirty="0" smtClean="0"/>
          </a:p>
        </p:txBody>
      </p:sp>
    </p:spTree>
    <p:extLst>
      <p:ext uri="{BB962C8B-B14F-4D97-AF65-F5344CB8AC3E}">
        <p14:creationId xmlns:p14="http://schemas.microsoft.com/office/powerpoint/2010/main" val="17205762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F7AB36-6925-45CA-AE3F-FEA24B322871}" type="slidenum">
              <a:rPr lang="en-US" smtClean="0"/>
              <a:pPr/>
              <a:t>30</a:t>
            </a:fld>
            <a:endParaRPr lang="en-US" dirty="0" smtClean="0"/>
          </a:p>
        </p:txBody>
      </p:sp>
    </p:spTree>
    <p:extLst>
      <p:ext uri="{BB962C8B-B14F-4D97-AF65-F5344CB8AC3E}">
        <p14:creationId xmlns:p14="http://schemas.microsoft.com/office/powerpoint/2010/main" val="897873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F7AB36-6925-45CA-AE3F-FEA24B322871}" type="slidenum">
              <a:rPr lang="en-US" smtClean="0"/>
              <a:pPr/>
              <a:t>4</a:t>
            </a:fld>
            <a:endParaRPr lang="en-US" dirty="0" smtClean="0"/>
          </a:p>
        </p:txBody>
      </p:sp>
    </p:spTree>
    <p:extLst>
      <p:ext uri="{BB962C8B-B14F-4D97-AF65-F5344CB8AC3E}">
        <p14:creationId xmlns:p14="http://schemas.microsoft.com/office/powerpoint/2010/main" val="5273399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F7AB36-6925-45CA-AE3F-FEA24B322871}" type="slidenum">
              <a:rPr lang="en-US" smtClean="0"/>
              <a:pPr/>
              <a:t>31</a:t>
            </a:fld>
            <a:endParaRPr lang="en-US" dirty="0" smtClean="0"/>
          </a:p>
        </p:txBody>
      </p:sp>
    </p:spTree>
    <p:extLst>
      <p:ext uri="{BB962C8B-B14F-4D97-AF65-F5344CB8AC3E}">
        <p14:creationId xmlns:p14="http://schemas.microsoft.com/office/powerpoint/2010/main" val="3785217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F7AB36-6925-45CA-AE3F-FEA24B322871}" type="slidenum">
              <a:rPr lang="en-US" smtClean="0"/>
              <a:pPr/>
              <a:t>32</a:t>
            </a:fld>
            <a:endParaRPr lang="en-US" dirty="0" smtClean="0"/>
          </a:p>
        </p:txBody>
      </p:sp>
    </p:spTree>
    <p:extLst>
      <p:ext uri="{BB962C8B-B14F-4D97-AF65-F5344CB8AC3E}">
        <p14:creationId xmlns:p14="http://schemas.microsoft.com/office/powerpoint/2010/main" val="37269753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F7AB36-6925-45CA-AE3F-FEA24B322871}" type="slidenum">
              <a:rPr lang="en-US" smtClean="0"/>
              <a:pPr/>
              <a:t>33</a:t>
            </a:fld>
            <a:endParaRPr lang="en-US" dirty="0" smtClean="0"/>
          </a:p>
        </p:txBody>
      </p:sp>
    </p:spTree>
    <p:extLst>
      <p:ext uri="{BB962C8B-B14F-4D97-AF65-F5344CB8AC3E}">
        <p14:creationId xmlns:p14="http://schemas.microsoft.com/office/powerpoint/2010/main" val="14850943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F7AB36-6925-45CA-AE3F-FEA24B322871}" type="slidenum">
              <a:rPr lang="en-US" smtClean="0"/>
              <a:pPr/>
              <a:t>34</a:t>
            </a:fld>
            <a:endParaRPr lang="en-US" dirty="0" smtClean="0"/>
          </a:p>
        </p:txBody>
      </p:sp>
    </p:spTree>
    <p:extLst>
      <p:ext uri="{BB962C8B-B14F-4D97-AF65-F5344CB8AC3E}">
        <p14:creationId xmlns:p14="http://schemas.microsoft.com/office/powerpoint/2010/main" val="32416802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F7AB36-6925-45CA-AE3F-FEA24B322871}" type="slidenum">
              <a:rPr lang="en-US" smtClean="0"/>
              <a:pPr/>
              <a:t>35</a:t>
            </a:fld>
            <a:endParaRPr lang="en-US" dirty="0" smtClean="0"/>
          </a:p>
        </p:txBody>
      </p:sp>
    </p:spTree>
    <p:extLst>
      <p:ext uri="{BB962C8B-B14F-4D97-AF65-F5344CB8AC3E}">
        <p14:creationId xmlns:p14="http://schemas.microsoft.com/office/powerpoint/2010/main" val="39683500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F7AB36-6925-45CA-AE3F-FEA24B322871}" type="slidenum">
              <a:rPr lang="en-US" smtClean="0"/>
              <a:pPr/>
              <a:t>36</a:t>
            </a:fld>
            <a:endParaRPr lang="en-US" dirty="0" smtClean="0"/>
          </a:p>
        </p:txBody>
      </p:sp>
    </p:spTree>
    <p:extLst>
      <p:ext uri="{BB962C8B-B14F-4D97-AF65-F5344CB8AC3E}">
        <p14:creationId xmlns:p14="http://schemas.microsoft.com/office/powerpoint/2010/main" val="6691885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F7AB36-6925-45CA-AE3F-FEA24B322871}" type="slidenum">
              <a:rPr lang="en-US" smtClean="0"/>
              <a:pPr/>
              <a:t>37</a:t>
            </a:fld>
            <a:endParaRPr lang="en-US" dirty="0" smtClean="0"/>
          </a:p>
        </p:txBody>
      </p:sp>
    </p:spTree>
    <p:extLst>
      <p:ext uri="{BB962C8B-B14F-4D97-AF65-F5344CB8AC3E}">
        <p14:creationId xmlns:p14="http://schemas.microsoft.com/office/powerpoint/2010/main" val="20362249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F7AB36-6925-45CA-AE3F-FEA24B322871}" type="slidenum">
              <a:rPr lang="en-US" smtClean="0"/>
              <a:pPr/>
              <a:t>38</a:t>
            </a:fld>
            <a:endParaRPr lang="en-US" dirty="0" smtClean="0"/>
          </a:p>
        </p:txBody>
      </p:sp>
    </p:spTree>
    <p:extLst>
      <p:ext uri="{BB962C8B-B14F-4D97-AF65-F5344CB8AC3E}">
        <p14:creationId xmlns:p14="http://schemas.microsoft.com/office/powerpoint/2010/main" val="23526203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F7AB36-6925-45CA-AE3F-FEA24B322871}" type="slidenum">
              <a:rPr lang="en-US" smtClean="0"/>
              <a:pPr/>
              <a:t>39</a:t>
            </a:fld>
            <a:endParaRPr lang="en-US" dirty="0" smtClean="0"/>
          </a:p>
        </p:txBody>
      </p:sp>
    </p:spTree>
    <p:extLst>
      <p:ext uri="{BB962C8B-B14F-4D97-AF65-F5344CB8AC3E}">
        <p14:creationId xmlns:p14="http://schemas.microsoft.com/office/powerpoint/2010/main" val="1982184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F7AB36-6925-45CA-AE3F-FEA24B322871}" type="slidenum">
              <a:rPr lang="en-US" smtClean="0"/>
              <a:pPr/>
              <a:t>40</a:t>
            </a:fld>
            <a:endParaRPr lang="en-US" dirty="0" smtClean="0"/>
          </a:p>
        </p:txBody>
      </p:sp>
    </p:spTree>
    <p:extLst>
      <p:ext uri="{BB962C8B-B14F-4D97-AF65-F5344CB8AC3E}">
        <p14:creationId xmlns:p14="http://schemas.microsoft.com/office/powerpoint/2010/main" val="1861513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F7AB36-6925-45CA-AE3F-FEA24B322871}" type="slidenum">
              <a:rPr lang="en-US" smtClean="0"/>
              <a:pPr/>
              <a:t>5</a:t>
            </a:fld>
            <a:endParaRPr lang="en-US" dirty="0" smtClean="0"/>
          </a:p>
        </p:txBody>
      </p:sp>
    </p:spTree>
    <p:extLst>
      <p:ext uri="{BB962C8B-B14F-4D97-AF65-F5344CB8AC3E}">
        <p14:creationId xmlns:p14="http://schemas.microsoft.com/office/powerpoint/2010/main" val="12636849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F7AB36-6925-45CA-AE3F-FEA24B322871}" type="slidenum">
              <a:rPr lang="en-US" smtClean="0"/>
              <a:pPr/>
              <a:t>41</a:t>
            </a:fld>
            <a:endParaRPr lang="en-US" dirty="0" smtClean="0"/>
          </a:p>
        </p:txBody>
      </p:sp>
    </p:spTree>
    <p:extLst>
      <p:ext uri="{BB962C8B-B14F-4D97-AF65-F5344CB8AC3E}">
        <p14:creationId xmlns:p14="http://schemas.microsoft.com/office/powerpoint/2010/main" val="11629431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F7AB36-6925-45CA-AE3F-FEA24B322871}" type="slidenum">
              <a:rPr lang="en-US" smtClean="0"/>
              <a:pPr/>
              <a:t>42</a:t>
            </a:fld>
            <a:endParaRPr lang="en-US" dirty="0" smtClean="0"/>
          </a:p>
        </p:txBody>
      </p:sp>
    </p:spTree>
    <p:extLst>
      <p:ext uri="{BB962C8B-B14F-4D97-AF65-F5344CB8AC3E}">
        <p14:creationId xmlns:p14="http://schemas.microsoft.com/office/powerpoint/2010/main" val="28781962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F7AB36-6925-45CA-AE3F-FEA24B322871}" type="slidenum">
              <a:rPr lang="en-US" smtClean="0"/>
              <a:pPr/>
              <a:t>43</a:t>
            </a:fld>
            <a:endParaRPr lang="en-US" dirty="0" smtClean="0"/>
          </a:p>
        </p:txBody>
      </p:sp>
    </p:spTree>
    <p:extLst>
      <p:ext uri="{BB962C8B-B14F-4D97-AF65-F5344CB8AC3E}">
        <p14:creationId xmlns:p14="http://schemas.microsoft.com/office/powerpoint/2010/main" val="866891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F7AB36-6925-45CA-AE3F-FEA24B322871}" type="slidenum">
              <a:rPr lang="en-US" smtClean="0"/>
              <a:pPr/>
              <a:t>6</a:t>
            </a:fld>
            <a:endParaRPr lang="en-US" dirty="0" smtClean="0"/>
          </a:p>
        </p:txBody>
      </p:sp>
    </p:spTree>
    <p:extLst>
      <p:ext uri="{BB962C8B-B14F-4D97-AF65-F5344CB8AC3E}">
        <p14:creationId xmlns:p14="http://schemas.microsoft.com/office/powerpoint/2010/main" val="1263684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F7AB36-6925-45CA-AE3F-FEA24B322871}" type="slidenum">
              <a:rPr lang="en-US" smtClean="0"/>
              <a:pPr/>
              <a:t>7</a:t>
            </a:fld>
            <a:endParaRPr lang="en-US" dirty="0" smtClean="0"/>
          </a:p>
        </p:txBody>
      </p:sp>
    </p:spTree>
    <p:extLst>
      <p:ext uri="{BB962C8B-B14F-4D97-AF65-F5344CB8AC3E}">
        <p14:creationId xmlns:p14="http://schemas.microsoft.com/office/powerpoint/2010/main" val="1263684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F7AB36-6925-45CA-AE3F-FEA24B322871}" type="slidenum">
              <a:rPr lang="en-US" smtClean="0"/>
              <a:pPr/>
              <a:t>8</a:t>
            </a:fld>
            <a:endParaRPr lang="en-US" dirty="0" smtClean="0"/>
          </a:p>
        </p:txBody>
      </p:sp>
    </p:spTree>
    <p:extLst>
      <p:ext uri="{BB962C8B-B14F-4D97-AF65-F5344CB8AC3E}">
        <p14:creationId xmlns:p14="http://schemas.microsoft.com/office/powerpoint/2010/main" val="1263684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F7AB36-6925-45CA-AE3F-FEA24B322871}" type="slidenum">
              <a:rPr lang="en-US" smtClean="0"/>
              <a:pPr/>
              <a:t>9</a:t>
            </a:fld>
            <a:endParaRPr lang="en-US" dirty="0" smtClean="0"/>
          </a:p>
        </p:txBody>
      </p:sp>
    </p:spTree>
    <p:extLst>
      <p:ext uri="{BB962C8B-B14F-4D97-AF65-F5344CB8AC3E}">
        <p14:creationId xmlns:p14="http://schemas.microsoft.com/office/powerpoint/2010/main" val="1263684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F7AB36-6925-45CA-AE3F-FEA24B322871}" type="slidenum">
              <a:rPr lang="en-US" smtClean="0"/>
              <a:pPr/>
              <a:t>10</a:t>
            </a:fld>
            <a:endParaRPr lang="en-US" dirty="0" smtClean="0"/>
          </a:p>
        </p:txBody>
      </p:sp>
    </p:spTree>
    <p:extLst>
      <p:ext uri="{BB962C8B-B14F-4D97-AF65-F5344CB8AC3E}">
        <p14:creationId xmlns:p14="http://schemas.microsoft.com/office/powerpoint/2010/main" val="1263684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Page">
    <p:spTree>
      <p:nvGrpSpPr>
        <p:cNvPr id="1" name=""/>
        <p:cNvGrpSpPr/>
        <p:nvPr/>
      </p:nvGrpSpPr>
      <p:grpSpPr>
        <a:xfrm>
          <a:off x="0" y="0"/>
          <a:ext cx="0" cy="0"/>
          <a:chOff x="0" y="0"/>
          <a:chExt cx="0" cy="0"/>
        </a:xfrm>
      </p:grpSpPr>
      <p:sp>
        <p:nvSpPr>
          <p:cNvPr id="2" name="Title 1"/>
          <p:cNvSpPr>
            <a:spLocks noGrp="1"/>
          </p:cNvSpPr>
          <p:nvPr>
            <p:ph type="title"/>
          </p:nvPr>
        </p:nvSpPr>
        <p:spPr>
          <a:xfrm>
            <a:off x="533400" y="4124325"/>
            <a:ext cx="7772400" cy="1362075"/>
          </a:xfrm>
          <a:prstGeom prst="rect">
            <a:avLst/>
          </a:prstGeom>
        </p:spPr>
        <p:txBody>
          <a:bodyPr anchor="t"/>
          <a:lstStyle>
            <a:lvl1pPr algn="l">
              <a:defRPr sz="4000" b="1" cap="none" baseline="0">
                <a:solidFill>
                  <a:srgbClr val="002C76"/>
                </a:solidFill>
                <a:latin typeface="Helvetica"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33400" y="2624138"/>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153025" y="6648450"/>
            <a:ext cx="4021138" cy="269875"/>
          </a:xfrm>
          <a:prstGeom prst="rect">
            <a:avLst/>
          </a:prstGeom>
        </p:spPr>
        <p:txBody>
          <a:bodyPr/>
          <a:lstStyle>
            <a:lvl1pPr>
              <a:defRPr b="0" smtClean="0"/>
            </a:lvl1pPr>
          </a:lstStyle>
          <a:p>
            <a:pPr>
              <a:defRPr/>
            </a:pPr>
            <a:r>
              <a:rPr lang="en-US" dirty="0" smtClean="0"/>
              <a:t>7 July 2011</a:t>
            </a:r>
            <a:endParaRPr lang="en-US" dirty="0"/>
          </a:p>
        </p:txBody>
      </p:sp>
    </p:spTree>
    <p:extLst>
      <p:ext uri="{BB962C8B-B14F-4D97-AF65-F5344CB8AC3E}">
        <p14:creationId xmlns:p14="http://schemas.microsoft.com/office/powerpoint/2010/main" val="28135650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92438" y="457200"/>
            <a:ext cx="5999162" cy="1143000"/>
          </a:xfrm>
          <a:prstGeom prst="rect">
            <a:avLst/>
          </a:prstGeom>
        </p:spPr>
        <p:txBody>
          <a:bodyPr/>
          <a:lstStyle>
            <a:lvl1pPr algn="r">
              <a:defRPr sz="3200" b="1">
                <a:solidFill>
                  <a:schemeClr val="bg1"/>
                </a:solidFill>
                <a:latin typeface="Helvetica"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21481" y="1524000"/>
            <a:ext cx="83010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dirty="0" smtClean="0"/>
              <a:t>7 July 2011</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09707E5A-5BD9-4283-80F4-DC0924DD6A5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6477000"/>
            <a:ext cx="9144000" cy="228600"/>
          </a:xfrm>
          <a:prstGeom prst="rect">
            <a:avLst/>
          </a:prstGeom>
          <a:solidFill>
            <a:srgbClr val="FEC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2C76"/>
              </a:solidFill>
            </a:endParaRPr>
          </a:p>
        </p:txBody>
      </p:sp>
      <p:pic>
        <p:nvPicPr>
          <p:cNvPr id="1027" name="Picture 11" descr="Pitch Template Revision_banner.jpg"/>
          <p:cNvPicPr>
            <a:picLocks noChangeAspect="1"/>
          </p:cNvPicPr>
          <p:nvPr/>
        </p:nvPicPr>
        <p:blipFill>
          <a:blip r:embed="rId4" cstate="print">
            <a:lum bright="-10000"/>
          </a:blip>
          <a:srcRect/>
          <a:stretch>
            <a:fillRect/>
          </a:stretch>
        </p:blipFill>
        <p:spPr bwMode="auto">
          <a:xfrm>
            <a:off x="0" y="-214313"/>
            <a:ext cx="9144000" cy="1343026"/>
          </a:xfrm>
          <a:prstGeom prst="rect">
            <a:avLst/>
          </a:prstGeom>
          <a:noFill/>
          <a:ln w="9525">
            <a:noFill/>
            <a:miter lim="800000"/>
            <a:headEnd/>
            <a:tailEnd/>
          </a:ln>
        </p:spPr>
      </p:pic>
      <p:pic>
        <p:nvPicPr>
          <p:cNvPr id="1028" name="Picture 13" descr="NAVSUP Corporate logo.wmf"/>
          <p:cNvPicPr>
            <a:picLocks noChangeAspect="1"/>
          </p:cNvPicPr>
          <p:nvPr/>
        </p:nvPicPr>
        <p:blipFill>
          <a:blip r:embed="rId5" cstate="print"/>
          <a:srcRect/>
          <a:stretch>
            <a:fillRect/>
          </a:stretch>
        </p:blipFill>
        <p:spPr bwMode="auto">
          <a:xfrm>
            <a:off x="304800" y="61913"/>
            <a:ext cx="2001838" cy="1054100"/>
          </a:xfrm>
          <a:prstGeom prst="rect">
            <a:avLst/>
          </a:prstGeom>
          <a:noFill/>
          <a:ln w="9525">
            <a:noFill/>
            <a:miter lim="800000"/>
            <a:headEnd/>
            <a:tailEnd/>
          </a:ln>
        </p:spPr>
      </p:pic>
      <p:cxnSp>
        <p:nvCxnSpPr>
          <p:cNvPr id="10" name="Straight Connector 9"/>
          <p:cNvCxnSpPr/>
          <p:nvPr/>
        </p:nvCxnSpPr>
        <p:spPr>
          <a:xfrm>
            <a:off x="0" y="1189038"/>
            <a:ext cx="9144000" cy="0"/>
          </a:xfrm>
          <a:prstGeom prst="line">
            <a:avLst/>
          </a:prstGeom>
          <a:ln w="9525">
            <a:solidFill>
              <a:srgbClr val="FECB0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058" r:id="rId1"/>
    <p:sldLayoutId id="2147484061"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002C76"/>
        </a:buClr>
        <a:buSzPct val="115000"/>
        <a:buFont typeface="Wingdings" pitchFamily="2" charset="2"/>
        <a:buChar char="Ø"/>
        <a:defRPr sz="3200" kern="1200">
          <a:solidFill>
            <a:schemeClr val="tx1"/>
          </a:solidFill>
          <a:latin typeface="Helvetica" pitchFamily="34" charset="0"/>
          <a:ea typeface="+mn-ea"/>
          <a:cs typeface="+mn-cs"/>
        </a:defRPr>
      </a:lvl1pPr>
      <a:lvl2pPr marL="742950" indent="-285750" algn="l" rtl="0" eaLnBrk="0" fontAlgn="base" hangingPunct="0">
        <a:spcBef>
          <a:spcPct val="20000"/>
        </a:spcBef>
        <a:spcAft>
          <a:spcPct val="0"/>
        </a:spcAft>
        <a:buClr>
          <a:srgbClr val="002C76"/>
        </a:buClr>
        <a:buSzPct val="110000"/>
        <a:buFont typeface="Wingdings" pitchFamily="2" charset="2"/>
        <a:buChar char="Ø"/>
        <a:defRPr sz="2800" kern="1200">
          <a:solidFill>
            <a:schemeClr val="tx1"/>
          </a:solidFill>
          <a:latin typeface="Helvetica" pitchFamily="34" charset="0"/>
          <a:ea typeface="+mn-ea"/>
          <a:cs typeface="+mn-cs"/>
        </a:defRPr>
      </a:lvl2pPr>
      <a:lvl3pPr marL="1143000" indent="-228600" algn="l" rtl="0" eaLnBrk="0" fontAlgn="base" hangingPunct="0">
        <a:spcBef>
          <a:spcPct val="20000"/>
        </a:spcBef>
        <a:spcAft>
          <a:spcPct val="0"/>
        </a:spcAft>
        <a:buClr>
          <a:srgbClr val="002C76"/>
        </a:buClr>
        <a:buFont typeface="Wingdings" pitchFamily="2" charset="2"/>
        <a:buChar char="Ø"/>
        <a:defRPr sz="2400" kern="1200">
          <a:solidFill>
            <a:schemeClr val="tx1"/>
          </a:solidFill>
          <a:latin typeface="Helvetica" pitchFamily="34" charset="0"/>
          <a:ea typeface="+mn-ea"/>
          <a:cs typeface="+mn-cs"/>
        </a:defRPr>
      </a:lvl3pPr>
      <a:lvl4pPr marL="1600200" indent="-228600" algn="l" rtl="0" eaLnBrk="0" fontAlgn="base" hangingPunct="0">
        <a:spcBef>
          <a:spcPct val="20000"/>
        </a:spcBef>
        <a:spcAft>
          <a:spcPct val="0"/>
        </a:spcAft>
        <a:buClr>
          <a:srgbClr val="002C76"/>
        </a:buClr>
        <a:buSzPct val="110000"/>
        <a:buFont typeface="Wingdings" pitchFamily="2" charset="2"/>
        <a:buChar char="Ø"/>
        <a:defRPr sz="2000" kern="1200">
          <a:solidFill>
            <a:schemeClr val="tx1"/>
          </a:solidFill>
          <a:latin typeface="Helvetica" pitchFamily="34" charset="0"/>
          <a:ea typeface="+mn-ea"/>
          <a:cs typeface="+mn-cs"/>
        </a:defRPr>
      </a:lvl4pPr>
      <a:lvl5pPr marL="2057400" indent="-228600" algn="l" rtl="0" eaLnBrk="0" fontAlgn="base" hangingPunct="0">
        <a:spcBef>
          <a:spcPct val="20000"/>
        </a:spcBef>
        <a:spcAft>
          <a:spcPct val="0"/>
        </a:spcAft>
        <a:buClr>
          <a:srgbClr val="002C76"/>
        </a:buClr>
        <a:buFont typeface="Wingdings" pitchFamily="2" charset="2"/>
        <a:buChar char="Ø"/>
        <a:defRPr sz="2000" kern="1200">
          <a:solidFill>
            <a:schemeClr val="tx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1" descr="Pitch Template Revision_banner.jpg"/>
          <p:cNvPicPr>
            <a:picLocks noChangeAspect="1"/>
          </p:cNvPicPr>
          <p:nvPr/>
        </p:nvPicPr>
        <p:blipFill>
          <a:blip r:embed="rId3" cstate="print">
            <a:lum bright="-10000"/>
          </a:blip>
          <a:srcRect/>
          <a:stretch>
            <a:fillRect/>
          </a:stretch>
        </p:blipFill>
        <p:spPr bwMode="auto">
          <a:xfrm>
            <a:off x="0" y="-214313"/>
            <a:ext cx="9144000" cy="1343026"/>
          </a:xfrm>
          <a:prstGeom prst="rect">
            <a:avLst/>
          </a:prstGeom>
          <a:noFill/>
          <a:ln w="9525">
            <a:noFill/>
            <a:miter lim="800000"/>
            <a:headEnd/>
            <a:tailEnd/>
          </a:ln>
        </p:spPr>
      </p:pic>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b="1" dirty="0" smtClean="0">
                <a:solidFill>
                  <a:srgbClr val="002C76"/>
                </a:solidFill>
                <a:latin typeface="Helvetica" pitchFamily="34" charset="0"/>
              </a:defRPr>
            </a:lvl1pPr>
          </a:lstStyle>
          <a:p>
            <a:pPr>
              <a:defRPr/>
            </a:pPr>
            <a:r>
              <a:rPr lang="en-US" dirty="0" smtClean="0"/>
              <a:t>7 July 2011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b="1">
                <a:solidFill>
                  <a:srgbClr val="002C76"/>
                </a:solidFill>
                <a:latin typeface="Helvetica" pitchFamily="34" charset="0"/>
              </a:defRPr>
            </a:lvl1pPr>
          </a:lstStyle>
          <a:p>
            <a:pPr>
              <a:defRPr/>
            </a:pPr>
            <a:fld id="{21D16FE4-CCFE-4AB8-BABE-C8CDABCC8954}" type="slidenum">
              <a:rPr lang="en-US"/>
              <a:pPr>
                <a:defRPr/>
              </a:pPr>
              <a:t>‹#›</a:t>
            </a:fld>
            <a:endParaRPr lang="en-US" dirty="0"/>
          </a:p>
        </p:txBody>
      </p:sp>
      <p:cxnSp>
        <p:nvCxnSpPr>
          <p:cNvPr id="10" name="Straight Connector 9"/>
          <p:cNvCxnSpPr/>
          <p:nvPr/>
        </p:nvCxnSpPr>
        <p:spPr>
          <a:xfrm>
            <a:off x="0" y="1189038"/>
            <a:ext cx="9144000" cy="0"/>
          </a:xfrm>
          <a:prstGeom prst="line">
            <a:avLst/>
          </a:prstGeom>
          <a:ln w="9525">
            <a:solidFill>
              <a:srgbClr val="FECB00"/>
            </a:solidFill>
          </a:ln>
        </p:spPr>
        <p:style>
          <a:lnRef idx="1">
            <a:schemeClr val="accent1"/>
          </a:lnRef>
          <a:fillRef idx="0">
            <a:schemeClr val="accent1"/>
          </a:fillRef>
          <a:effectRef idx="0">
            <a:schemeClr val="accent1"/>
          </a:effectRef>
          <a:fontRef idx="minor">
            <a:schemeClr val="tx1"/>
          </a:fontRef>
        </p:style>
      </p:cxnSp>
      <p:pic>
        <p:nvPicPr>
          <p:cNvPr id="2055" name="Picture 13" descr="NAVSUP Corporate logo.wmf"/>
          <p:cNvPicPr>
            <a:picLocks noChangeAspect="1"/>
          </p:cNvPicPr>
          <p:nvPr/>
        </p:nvPicPr>
        <p:blipFill>
          <a:blip r:embed="rId4" cstate="print"/>
          <a:srcRect/>
          <a:stretch>
            <a:fillRect/>
          </a:stretch>
        </p:blipFill>
        <p:spPr bwMode="auto">
          <a:xfrm>
            <a:off x="304800" y="61913"/>
            <a:ext cx="2001838" cy="1054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59"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002C76"/>
        </a:buClr>
        <a:buSzPct val="115000"/>
        <a:buFont typeface="Wingdings" pitchFamily="2" charset="2"/>
        <a:buChar char="Ø"/>
        <a:defRPr sz="3200" kern="1200">
          <a:solidFill>
            <a:srgbClr val="002C76"/>
          </a:solidFill>
          <a:latin typeface="Helvetica" pitchFamily="34" charset="0"/>
          <a:ea typeface="+mn-ea"/>
          <a:cs typeface="+mn-cs"/>
        </a:defRPr>
      </a:lvl1pPr>
      <a:lvl2pPr marL="742950" indent="-285750" algn="l" rtl="0" eaLnBrk="0" fontAlgn="base" hangingPunct="0">
        <a:spcBef>
          <a:spcPct val="20000"/>
        </a:spcBef>
        <a:spcAft>
          <a:spcPct val="0"/>
        </a:spcAft>
        <a:buClr>
          <a:srgbClr val="002C76"/>
        </a:buClr>
        <a:buSzPct val="110000"/>
        <a:buFont typeface="Wingdings" pitchFamily="2" charset="2"/>
        <a:buChar char="Ø"/>
        <a:defRPr sz="2800" kern="1200">
          <a:solidFill>
            <a:srgbClr val="002C76"/>
          </a:solidFill>
          <a:latin typeface="Helvetica" pitchFamily="34" charset="0"/>
          <a:ea typeface="+mn-ea"/>
          <a:cs typeface="+mn-cs"/>
        </a:defRPr>
      </a:lvl2pPr>
      <a:lvl3pPr marL="1143000" indent="-228600" algn="l" rtl="0" eaLnBrk="0" fontAlgn="base" hangingPunct="0">
        <a:spcBef>
          <a:spcPct val="20000"/>
        </a:spcBef>
        <a:spcAft>
          <a:spcPct val="0"/>
        </a:spcAft>
        <a:buClr>
          <a:srgbClr val="002C76"/>
        </a:buClr>
        <a:buFont typeface="Wingdings" pitchFamily="2" charset="2"/>
        <a:buChar char="Ø"/>
        <a:defRPr sz="2400" kern="1200">
          <a:solidFill>
            <a:srgbClr val="002C76"/>
          </a:solidFill>
          <a:latin typeface="Helvetica" pitchFamily="34" charset="0"/>
          <a:ea typeface="+mn-ea"/>
          <a:cs typeface="+mn-cs"/>
        </a:defRPr>
      </a:lvl3pPr>
      <a:lvl4pPr marL="1600200" indent="-228600" algn="l" rtl="0" eaLnBrk="0" fontAlgn="base" hangingPunct="0">
        <a:spcBef>
          <a:spcPct val="20000"/>
        </a:spcBef>
        <a:spcAft>
          <a:spcPct val="0"/>
        </a:spcAft>
        <a:buClr>
          <a:srgbClr val="002C76"/>
        </a:buClr>
        <a:buSzPct val="110000"/>
        <a:buFont typeface="Wingdings" pitchFamily="2" charset="2"/>
        <a:buChar char="Ø"/>
        <a:defRPr sz="2000" kern="1200">
          <a:solidFill>
            <a:srgbClr val="002C76"/>
          </a:solidFill>
          <a:latin typeface="Helvetica" pitchFamily="34" charset="0"/>
          <a:ea typeface="+mn-ea"/>
          <a:cs typeface="+mn-cs"/>
        </a:defRPr>
      </a:lvl4pPr>
      <a:lvl5pPr marL="2057400" indent="-228600" algn="l" rtl="0" eaLnBrk="0" fontAlgn="base" hangingPunct="0">
        <a:spcBef>
          <a:spcPct val="20000"/>
        </a:spcBef>
        <a:spcAft>
          <a:spcPct val="0"/>
        </a:spcAft>
        <a:buClr>
          <a:srgbClr val="002C76"/>
        </a:buClr>
        <a:buFont typeface="Wingdings" pitchFamily="2" charset="2"/>
        <a:buChar char="Ø"/>
        <a:defRPr sz="2000" kern="1200">
          <a:solidFill>
            <a:srgbClr val="002C76"/>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830" y="1969610"/>
            <a:ext cx="8833150" cy="2573135"/>
          </a:xfrm>
        </p:spPr>
        <p:txBody>
          <a:bodyPr/>
          <a:lstStyle/>
          <a:p>
            <a:pPr algn="ctr"/>
            <a:r>
              <a:rPr lang="en-US" dirty="0" smtClean="0"/>
              <a:t/>
            </a:r>
            <a:br>
              <a:rPr lang="en-US" dirty="0" smtClean="0"/>
            </a:br>
            <a:r>
              <a:rPr lang="en-US" dirty="0" smtClean="0"/>
              <a:t>NAVSUP WSS</a:t>
            </a:r>
            <a:br>
              <a:rPr lang="en-US" dirty="0" smtClean="0"/>
            </a:br>
            <a:r>
              <a:rPr lang="en-US" dirty="0" smtClean="0"/>
              <a:t>Post Award Orientation Conference</a:t>
            </a:r>
            <a:br>
              <a:rPr lang="en-US" dirty="0" smtClean="0"/>
            </a:br>
            <a:r>
              <a:rPr lang="en-US" dirty="0" smtClean="0"/>
              <a:t>(PAOC)</a:t>
            </a:r>
            <a:br>
              <a:rPr lang="en-US" dirty="0" smtClean="0"/>
            </a:br>
            <a:r>
              <a:rPr lang="en-US" dirty="0" smtClean="0"/>
              <a:t> </a:t>
            </a:r>
            <a:br>
              <a:rPr lang="en-US" dirty="0" smtClean="0"/>
            </a:br>
            <a:endParaRPr lang="en-US" dirty="0"/>
          </a:p>
        </p:txBody>
      </p:sp>
    </p:spTree>
    <p:extLst>
      <p:ext uri="{BB962C8B-B14F-4D97-AF65-F5344CB8AC3E}">
        <p14:creationId xmlns:p14="http://schemas.microsoft.com/office/powerpoint/2010/main" val="27308028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1"/>
          <p:cNvSpPr txBox="1">
            <a:spLocks/>
          </p:cNvSpPr>
          <p:nvPr/>
        </p:nvSpPr>
        <p:spPr>
          <a:xfrm>
            <a:off x="693095" y="1547155"/>
            <a:ext cx="7772400" cy="4723815"/>
          </a:xfrm>
          <a:prstGeom prst="rect">
            <a:avLst/>
          </a:prstGeom>
        </p:spPr>
        <p:txBody>
          <a:bodyPr/>
          <a:lstStyle/>
          <a:p>
            <a:pPr algn="ctr">
              <a:spcBef>
                <a:spcPct val="30000"/>
              </a:spcBef>
            </a:pPr>
            <a:endParaRPr lang="en-US" sz="2000" b="1" dirty="0">
              <a:solidFill>
                <a:srgbClr val="000099"/>
              </a:solidFill>
            </a:endParaRPr>
          </a:p>
        </p:txBody>
      </p:sp>
      <p:sp>
        <p:nvSpPr>
          <p:cNvPr id="2" name="Title 1"/>
          <p:cNvSpPr>
            <a:spLocks noGrp="1"/>
          </p:cNvSpPr>
          <p:nvPr>
            <p:ph type="title"/>
          </p:nvPr>
        </p:nvSpPr>
        <p:spPr>
          <a:xfrm>
            <a:off x="2613345" y="-37578"/>
            <a:ext cx="5999162" cy="729695"/>
          </a:xfrm>
        </p:spPr>
        <p:txBody>
          <a:bodyPr/>
          <a:lstStyle/>
          <a:p>
            <a:pPr algn="ctr"/>
            <a:r>
              <a:rPr lang="en-US" sz="3600" dirty="0"/>
              <a:t>PAOC Process for </a:t>
            </a:r>
            <a:r>
              <a:rPr lang="en-US" sz="3600" dirty="0" smtClean="0"/>
              <a:t>a </a:t>
            </a:r>
            <a:br>
              <a:rPr lang="en-US" sz="3600" dirty="0" smtClean="0"/>
            </a:br>
            <a:r>
              <a:rPr lang="en-US" sz="3600" dirty="0" smtClean="0"/>
              <a:t>QA (</a:t>
            </a:r>
            <a:r>
              <a:rPr lang="en-US" dirty="0" smtClean="0"/>
              <a:t>Limited) PAOC </a:t>
            </a:r>
            <a:r>
              <a:rPr lang="en-US" dirty="0"/>
              <a:t/>
            </a:r>
            <a:br>
              <a:rPr lang="en-US" dirty="0"/>
            </a:br>
            <a:r>
              <a:rPr lang="en-US" sz="3600" dirty="0" smtClean="0"/>
              <a:t>QA Only PAOC</a:t>
            </a:r>
            <a:endParaRPr lang="en-US" sz="3600" dirty="0"/>
          </a:p>
        </p:txBody>
      </p:sp>
      <p:sp>
        <p:nvSpPr>
          <p:cNvPr id="3" name="Content Placeholder 2"/>
          <p:cNvSpPr>
            <a:spLocks noGrp="1"/>
          </p:cNvSpPr>
          <p:nvPr>
            <p:ph sz="half" idx="1"/>
          </p:nvPr>
        </p:nvSpPr>
        <p:spPr>
          <a:xfrm>
            <a:off x="421481" y="1524000"/>
            <a:ext cx="8298259" cy="4286110"/>
          </a:xfrm>
        </p:spPr>
        <p:txBody>
          <a:bodyPr/>
          <a:lstStyle/>
          <a:p>
            <a:pPr>
              <a:lnSpc>
                <a:spcPct val="100000"/>
              </a:lnSpc>
              <a:spcBef>
                <a:spcPts val="0"/>
              </a:spcBef>
            </a:pPr>
            <a:r>
              <a:rPr lang="en-US" dirty="0" smtClean="0"/>
              <a:t>DCMA-INST-327 QA/Limited the Government Quality Assurance Representative,</a:t>
            </a:r>
            <a:endParaRPr lang="en-US" dirty="0"/>
          </a:p>
          <a:p>
            <a:pPr lvl="1">
              <a:lnSpc>
                <a:spcPct val="100000"/>
              </a:lnSpc>
            </a:pPr>
            <a:r>
              <a:rPr lang="en-US" dirty="0" smtClean="0"/>
              <a:t>Plans </a:t>
            </a:r>
            <a:r>
              <a:rPr lang="en-US" dirty="0"/>
              <a:t>for a Limited / QA PAOC</a:t>
            </a:r>
          </a:p>
          <a:p>
            <a:pPr lvl="1">
              <a:lnSpc>
                <a:spcPct val="100000"/>
              </a:lnSpc>
            </a:pPr>
            <a:r>
              <a:rPr lang="en-US" dirty="0"/>
              <a:t>Schedule </a:t>
            </a:r>
          </a:p>
          <a:p>
            <a:pPr lvl="2">
              <a:lnSpc>
                <a:spcPct val="100000"/>
              </a:lnSpc>
            </a:pPr>
            <a:r>
              <a:rPr lang="en-US" dirty="0"/>
              <a:t>Invite CMO / Customer personnel</a:t>
            </a:r>
          </a:p>
          <a:p>
            <a:pPr lvl="1">
              <a:lnSpc>
                <a:spcPct val="100000"/>
              </a:lnSpc>
            </a:pPr>
            <a:r>
              <a:rPr lang="en-US" dirty="0"/>
              <a:t>Prepare the agenda</a:t>
            </a:r>
          </a:p>
          <a:p>
            <a:pPr lvl="1">
              <a:lnSpc>
                <a:spcPct val="100000"/>
              </a:lnSpc>
            </a:pPr>
            <a:r>
              <a:rPr lang="en-US" dirty="0"/>
              <a:t>Conduct Gov’t meeting prior to PAOC </a:t>
            </a:r>
          </a:p>
          <a:p>
            <a:pPr lvl="1">
              <a:lnSpc>
                <a:spcPct val="100000"/>
              </a:lnSpc>
            </a:pPr>
            <a:r>
              <a:rPr lang="en-US" dirty="0"/>
              <a:t>Conduct the </a:t>
            </a:r>
            <a:r>
              <a:rPr lang="en-US" dirty="0" smtClean="0"/>
              <a:t>PAOC </a:t>
            </a:r>
            <a:r>
              <a:rPr lang="en-US" sz="2000" dirty="0" smtClean="0"/>
              <a:t>(May be conducted via teleconference)</a:t>
            </a:r>
          </a:p>
          <a:p>
            <a:pPr lvl="1">
              <a:lnSpc>
                <a:spcPct val="100000"/>
              </a:lnSpc>
            </a:pPr>
            <a:r>
              <a:rPr lang="en-US" dirty="0" smtClean="0"/>
              <a:t>Prepares and distributes the report</a:t>
            </a:r>
            <a:endParaRPr lang="en-US" dirty="0"/>
          </a:p>
          <a:p>
            <a:pPr lvl="1">
              <a:lnSpc>
                <a:spcPct val="100000"/>
              </a:lnSpc>
            </a:pPr>
            <a:r>
              <a:rPr lang="en-US" dirty="0"/>
              <a:t>Follow-up</a:t>
            </a:r>
          </a:p>
          <a:p>
            <a:endParaRPr lang="en-US" dirty="0"/>
          </a:p>
        </p:txBody>
      </p:sp>
      <p:sp>
        <p:nvSpPr>
          <p:cNvPr id="4" name="Slide Number Placeholder 3"/>
          <p:cNvSpPr>
            <a:spLocks noGrp="1"/>
          </p:cNvSpPr>
          <p:nvPr>
            <p:ph type="sldNum" sz="quarter" idx="11"/>
          </p:nvPr>
        </p:nvSpPr>
        <p:spPr/>
        <p:txBody>
          <a:bodyPr/>
          <a:lstStyle/>
          <a:p>
            <a:pPr>
              <a:defRPr/>
            </a:pPr>
            <a:fld id="{09707E5A-5BD9-4283-80F4-DC0924DD6A5A}" type="slidenum">
              <a:rPr lang="en-US" smtClean="0"/>
              <a:pPr>
                <a:defRPr/>
              </a:pPr>
              <a:t>10</a:t>
            </a:fld>
            <a:endParaRPr lang="en-US" dirty="0"/>
          </a:p>
        </p:txBody>
      </p:sp>
    </p:spTree>
    <p:extLst>
      <p:ext uri="{BB962C8B-B14F-4D97-AF65-F5344CB8AC3E}">
        <p14:creationId xmlns:p14="http://schemas.microsoft.com/office/powerpoint/2010/main" val="265841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1"/>
          <p:cNvSpPr txBox="1">
            <a:spLocks/>
          </p:cNvSpPr>
          <p:nvPr/>
        </p:nvSpPr>
        <p:spPr>
          <a:xfrm>
            <a:off x="693095" y="1547155"/>
            <a:ext cx="7772400" cy="4723815"/>
          </a:xfrm>
          <a:prstGeom prst="rect">
            <a:avLst/>
          </a:prstGeom>
        </p:spPr>
        <p:txBody>
          <a:bodyPr/>
          <a:lstStyle/>
          <a:p>
            <a:pPr algn="ctr">
              <a:spcBef>
                <a:spcPct val="30000"/>
              </a:spcBef>
            </a:pPr>
            <a:endParaRPr lang="en-US" sz="2000" b="1" dirty="0">
              <a:solidFill>
                <a:srgbClr val="000099"/>
              </a:solidFill>
            </a:endParaRPr>
          </a:p>
        </p:txBody>
      </p:sp>
      <p:sp>
        <p:nvSpPr>
          <p:cNvPr id="2" name="Title 1"/>
          <p:cNvSpPr>
            <a:spLocks noGrp="1"/>
          </p:cNvSpPr>
          <p:nvPr>
            <p:ph type="title"/>
          </p:nvPr>
        </p:nvSpPr>
        <p:spPr>
          <a:xfrm>
            <a:off x="2613345" y="241385"/>
            <a:ext cx="5999162" cy="729695"/>
          </a:xfrm>
        </p:spPr>
        <p:txBody>
          <a:bodyPr/>
          <a:lstStyle/>
          <a:p>
            <a:pPr algn="ctr"/>
            <a:r>
              <a:rPr lang="en-US" sz="3600" dirty="0" smtClean="0"/>
              <a:t>When is a PAOC Required</a:t>
            </a:r>
            <a:endParaRPr lang="en-US" sz="3600" dirty="0"/>
          </a:p>
        </p:txBody>
      </p:sp>
      <p:sp>
        <p:nvSpPr>
          <p:cNvPr id="3" name="Content Placeholder 2"/>
          <p:cNvSpPr>
            <a:spLocks noGrp="1"/>
          </p:cNvSpPr>
          <p:nvPr>
            <p:ph sz="half" idx="1"/>
          </p:nvPr>
        </p:nvSpPr>
        <p:spPr/>
        <p:txBody>
          <a:bodyPr/>
          <a:lstStyle/>
          <a:p>
            <a:r>
              <a:rPr lang="en-US" dirty="0" smtClean="0"/>
              <a:t>If required by contract. </a:t>
            </a:r>
          </a:p>
          <a:p>
            <a:r>
              <a:rPr lang="en-US" dirty="0" smtClean="0"/>
              <a:t>If required by the Contracting Officer.</a:t>
            </a:r>
          </a:p>
          <a:p>
            <a:r>
              <a:rPr lang="en-US" dirty="0" smtClean="0"/>
              <a:t>When DCMA performs the Contract Technical Review, a request can be issued to the ACO, or PCO (Contracting Officers) recommending a formal PACO. If the Contracting elects not to proceed, a QA only PAOC is required to address the quality concerns. </a:t>
            </a:r>
            <a:endParaRPr lang="en-US" dirty="0"/>
          </a:p>
        </p:txBody>
      </p:sp>
      <p:sp>
        <p:nvSpPr>
          <p:cNvPr id="4" name="Slide Number Placeholder 3"/>
          <p:cNvSpPr>
            <a:spLocks noGrp="1"/>
          </p:cNvSpPr>
          <p:nvPr>
            <p:ph type="sldNum" sz="quarter" idx="11"/>
          </p:nvPr>
        </p:nvSpPr>
        <p:spPr/>
        <p:txBody>
          <a:bodyPr/>
          <a:lstStyle/>
          <a:p>
            <a:pPr>
              <a:defRPr/>
            </a:pPr>
            <a:fld id="{09707E5A-5BD9-4283-80F4-DC0924DD6A5A}" type="slidenum">
              <a:rPr lang="en-US" smtClean="0"/>
              <a:pPr>
                <a:defRPr/>
              </a:pPr>
              <a:t>11</a:t>
            </a:fld>
            <a:endParaRPr lang="en-US" dirty="0"/>
          </a:p>
        </p:txBody>
      </p:sp>
    </p:spTree>
    <p:extLst>
      <p:ext uri="{BB962C8B-B14F-4D97-AF65-F5344CB8AC3E}">
        <p14:creationId xmlns:p14="http://schemas.microsoft.com/office/powerpoint/2010/main" val="265841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1"/>
          <p:cNvSpPr txBox="1">
            <a:spLocks/>
          </p:cNvSpPr>
          <p:nvPr/>
        </p:nvSpPr>
        <p:spPr>
          <a:xfrm>
            <a:off x="693095" y="1547155"/>
            <a:ext cx="7772400" cy="4723815"/>
          </a:xfrm>
          <a:prstGeom prst="rect">
            <a:avLst/>
          </a:prstGeom>
        </p:spPr>
        <p:txBody>
          <a:bodyPr/>
          <a:lstStyle/>
          <a:p>
            <a:pPr algn="ctr">
              <a:spcBef>
                <a:spcPct val="30000"/>
              </a:spcBef>
            </a:pPr>
            <a:endParaRPr lang="en-US" sz="2000" b="1" dirty="0">
              <a:solidFill>
                <a:srgbClr val="000099"/>
              </a:solidFill>
            </a:endParaRPr>
          </a:p>
        </p:txBody>
      </p:sp>
      <p:sp>
        <p:nvSpPr>
          <p:cNvPr id="2" name="Title 1"/>
          <p:cNvSpPr>
            <a:spLocks noGrp="1"/>
          </p:cNvSpPr>
          <p:nvPr>
            <p:ph type="title"/>
          </p:nvPr>
        </p:nvSpPr>
        <p:spPr>
          <a:xfrm>
            <a:off x="2613345" y="87765"/>
            <a:ext cx="5999162" cy="729695"/>
          </a:xfrm>
        </p:spPr>
        <p:txBody>
          <a:bodyPr/>
          <a:lstStyle/>
          <a:p>
            <a:pPr algn="ctr"/>
            <a:r>
              <a:rPr lang="en-US" sz="4000" dirty="0" smtClean="0"/>
              <a:t>Why perform a PAOC</a:t>
            </a:r>
            <a:endParaRPr lang="en-US" sz="4000" dirty="0"/>
          </a:p>
        </p:txBody>
      </p:sp>
      <p:sp>
        <p:nvSpPr>
          <p:cNvPr id="3" name="Content Placeholder 2"/>
          <p:cNvSpPr>
            <a:spLocks noGrp="1"/>
          </p:cNvSpPr>
          <p:nvPr>
            <p:ph sz="half" idx="1"/>
          </p:nvPr>
        </p:nvSpPr>
        <p:spPr>
          <a:xfrm>
            <a:off x="428776" y="1554407"/>
            <a:ext cx="8301037" cy="4114800"/>
          </a:xfrm>
        </p:spPr>
        <p:txBody>
          <a:bodyPr/>
          <a:lstStyle/>
          <a:p>
            <a:r>
              <a:rPr lang="en-US" dirty="0" smtClean="0"/>
              <a:t>By now we clearly understand why. To: </a:t>
            </a:r>
            <a:endParaRPr lang="en-US" dirty="0"/>
          </a:p>
          <a:p>
            <a:pPr lvl="1"/>
            <a:r>
              <a:rPr lang="en-US" dirty="0" smtClean="0"/>
              <a:t>Address all concerns</a:t>
            </a:r>
          </a:p>
          <a:p>
            <a:pPr lvl="1"/>
            <a:r>
              <a:rPr lang="en-US" dirty="0" smtClean="0"/>
              <a:t>Mutually understand the requirements</a:t>
            </a:r>
          </a:p>
          <a:p>
            <a:pPr lvl="1"/>
            <a:r>
              <a:rPr lang="en-US" dirty="0" smtClean="0"/>
              <a:t>Understand the expectations</a:t>
            </a:r>
          </a:p>
          <a:p>
            <a:pPr lvl="1"/>
            <a:r>
              <a:rPr lang="en-US" dirty="0" smtClean="0"/>
              <a:t>Understand the steps necessary to achieve the expected outcome.</a:t>
            </a:r>
          </a:p>
          <a:p>
            <a:pPr lvl="1"/>
            <a:r>
              <a:rPr lang="en-US" dirty="0" smtClean="0"/>
              <a:t>Satisfy customer requirements/expectations</a:t>
            </a:r>
          </a:p>
          <a:p>
            <a:pPr lvl="1"/>
            <a:r>
              <a:rPr lang="en-US" dirty="0" smtClean="0"/>
              <a:t>Meet delivery requirements</a:t>
            </a:r>
          </a:p>
          <a:p>
            <a:pPr lvl="1"/>
            <a:r>
              <a:rPr lang="en-US" dirty="0" smtClean="0"/>
              <a:t>Deliver conforming high quality supplies to our Warfighters</a:t>
            </a:r>
          </a:p>
          <a:p>
            <a:pPr lvl="1"/>
            <a:endParaRPr lang="en-US" dirty="0" smtClean="0"/>
          </a:p>
          <a:p>
            <a:pPr marL="457200" lvl="1" indent="0">
              <a:buNone/>
            </a:pPr>
            <a:endParaRPr lang="en-US" dirty="0"/>
          </a:p>
        </p:txBody>
      </p:sp>
      <p:sp>
        <p:nvSpPr>
          <p:cNvPr id="4" name="Slide Number Placeholder 3"/>
          <p:cNvSpPr>
            <a:spLocks noGrp="1"/>
          </p:cNvSpPr>
          <p:nvPr>
            <p:ph type="sldNum" sz="quarter" idx="11"/>
          </p:nvPr>
        </p:nvSpPr>
        <p:spPr/>
        <p:txBody>
          <a:bodyPr/>
          <a:lstStyle/>
          <a:p>
            <a:pPr>
              <a:defRPr/>
            </a:pPr>
            <a:fld id="{09707E5A-5BD9-4283-80F4-DC0924DD6A5A}" type="slidenum">
              <a:rPr lang="en-US" smtClean="0"/>
              <a:pPr>
                <a:defRPr/>
              </a:pPr>
              <a:t>12</a:t>
            </a:fld>
            <a:endParaRPr lang="en-US" dirty="0"/>
          </a:p>
        </p:txBody>
      </p:sp>
    </p:spTree>
    <p:extLst>
      <p:ext uri="{BB962C8B-B14F-4D97-AF65-F5344CB8AC3E}">
        <p14:creationId xmlns:p14="http://schemas.microsoft.com/office/powerpoint/2010/main" val="2658415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1"/>
          <p:cNvSpPr txBox="1">
            <a:spLocks/>
          </p:cNvSpPr>
          <p:nvPr/>
        </p:nvSpPr>
        <p:spPr>
          <a:xfrm>
            <a:off x="693095" y="1547155"/>
            <a:ext cx="7772400" cy="4723815"/>
          </a:xfrm>
          <a:prstGeom prst="rect">
            <a:avLst/>
          </a:prstGeom>
        </p:spPr>
        <p:txBody>
          <a:bodyPr/>
          <a:lstStyle/>
          <a:p>
            <a:pPr algn="ctr">
              <a:spcBef>
                <a:spcPct val="30000"/>
              </a:spcBef>
            </a:pPr>
            <a:endParaRPr lang="en-US" sz="2000" b="1" dirty="0">
              <a:solidFill>
                <a:srgbClr val="000099"/>
              </a:solidFill>
            </a:endParaRPr>
          </a:p>
        </p:txBody>
      </p:sp>
      <p:sp>
        <p:nvSpPr>
          <p:cNvPr id="2" name="Title 1"/>
          <p:cNvSpPr>
            <a:spLocks noGrp="1"/>
          </p:cNvSpPr>
          <p:nvPr>
            <p:ph type="title"/>
          </p:nvPr>
        </p:nvSpPr>
        <p:spPr>
          <a:xfrm>
            <a:off x="2613345" y="87765"/>
            <a:ext cx="5999162" cy="729695"/>
          </a:xfrm>
        </p:spPr>
        <p:txBody>
          <a:bodyPr/>
          <a:lstStyle/>
          <a:p>
            <a:pPr algn="ctr"/>
            <a:r>
              <a:rPr lang="en-US" sz="4000" dirty="0" smtClean="0"/>
              <a:t>PAOC “Drivers”</a:t>
            </a:r>
            <a:endParaRPr lang="en-US" sz="4000" dirty="0"/>
          </a:p>
        </p:txBody>
      </p:sp>
      <p:pic>
        <p:nvPicPr>
          <p:cNvPr id="4" name="Content Placeholder 3"/>
          <p:cNvPicPr>
            <a:picLocks noGrp="1" noChangeAspect="1"/>
          </p:cNvPicPr>
          <p:nvPr>
            <p:ph sz="half" idx="1"/>
          </p:nvPr>
        </p:nvPicPr>
        <p:blipFill>
          <a:blip r:embed="rId3"/>
          <a:stretch>
            <a:fillRect/>
          </a:stretch>
        </p:blipFill>
        <p:spPr>
          <a:xfrm>
            <a:off x="4517861" y="1222121"/>
            <a:ext cx="4561124" cy="5202469"/>
          </a:xfrm>
          <a:prstGeom prst="rect">
            <a:avLst/>
          </a:prstGeom>
        </p:spPr>
      </p:pic>
      <p:sp>
        <p:nvSpPr>
          <p:cNvPr id="6" name="Content Placeholder 3"/>
          <p:cNvSpPr txBox="1">
            <a:spLocks/>
          </p:cNvSpPr>
          <p:nvPr/>
        </p:nvSpPr>
        <p:spPr bwMode="auto">
          <a:xfrm>
            <a:off x="79606" y="1275139"/>
            <a:ext cx="4424656" cy="5125660"/>
          </a:xfrm>
          <a:prstGeom prst="rect">
            <a:avLst/>
          </a:prstGeom>
          <a:solidFill>
            <a:srgbClr val="2D2D8A"/>
          </a:solidFill>
          <a:ln w="25400" cap="flat" cmpd="sng" algn="ctr">
            <a:solidFill>
              <a:srgbClr val="2D2D8A">
                <a:shade val="50000"/>
              </a:srgbClr>
            </a:solidFill>
            <a:prstDash val="solid"/>
            <a:miter lim="800000"/>
            <a:headEnd/>
            <a:tailEnd/>
          </a:ln>
          <a:effectLst/>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20000"/>
              </a:lnSpc>
              <a:spcBef>
                <a:spcPct val="20000"/>
              </a:spcBef>
              <a:spcAft>
                <a:spcPct val="0"/>
              </a:spcAft>
              <a:buChar char="•"/>
              <a:defRPr sz="2400" b="1">
                <a:solidFill>
                  <a:schemeClr val="lt1"/>
                </a:solidFill>
                <a:latin typeface="+mn-lt"/>
                <a:ea typeface="+mn-ea"/>
                <a:cs typeface="+mn-cs"/>
              </a:defRPr>
            </a:lvl1pPr>
            <a:lvl2pPr marL="742950" indent="-285750" algn="l" rtl="0" eaLnBrk="0" fontAlgn="base" hangingPunct="0">
              <a:lnSpc>
                <a:spcPct val="120000"/>
              </a:lnSpc>
              <a:spcBef>
                <a:spcPct val="20000"/>
              </a:spcBef>
              <a:spcAft>
                <a:spcPct val="0"/>
              </a:spcAft>
              <a:buChar char="•"/>
              <a:defRPr sz="2000" b="1">
                <a:solidFill>
                  <a:schemeClr val="lt1"/>
                </a:solidFill>
                <a:latin typeface="+mn-lt"/>
                <a:ea typeface="+mn-ea"/>
                <a:cs typeface="+mn-cs"/>
              </a:defRPr>
            </a:lvl2pPr>
            <a:lvl3pPr marL="1143000" indent="-228600" algn="l" rtl="0" eaLnBrk="0" fontAlgn="base" hangingPunct="0">
              <a:lnSpc>
                <a:spcPct val="120000"/>
              </a:lnSpc>
              <a:spcBef>
                <a:spcPct val="20000"/>
              </a:spcBef>
              <a:spcAft>
                <a:spcPct val="0"/>
              </a:spcAft>
              <a:buChar char="•"/>
              <a:defRPr b="1">
                <a:solidFill>
                  <a:schemeClr val="lt1"/>
                </a:solidFill>
                <a:latin typeface="+mn-lt"/>
                <a:ea typeface="+mn-ea"/>
                <a:cs typeface="+mn-cs"/>
              </a:defRPr>
            </a:lvl3pPr>
            <a:lvl4pPr marL="1600200" indent="-228600" algn="l" rtl="0" eaLnBrk="0" fontAlgn="base" hangingPunct="0">
              <a:lnSpc>
                <a:spcPct val="120000"/>
              </a:lnSpc>
              <a:spcBef>
                <a:spcPct val="20000"/>
              </a:spcBef>
              <a:spcAft>
                <a:spcPct val="0"/>
              </a:spcAft>
              <a:buChar char="•"/>
              <a:defRPr sz="1600">
                <a:solidFill>
                  <a:schemeClr val="lt1"/>
                </a:solidFill>
                <a:latin typeface="+mn-lt"/>
                <a:ea typeface="+mn-ea"/>
                <a:cs typeface="+mn-cs"/>
              </a:defRPr>
            </a:lvl4pPr>
            <a:lvl5pPr marL="2057400" indent="-228600" algn="l" rtl="0" eaLnBrk="0" fontAlgn="base" hangingPunct="0">
              <a:lnSpc>
                <a:spcPct val="120000"/>
              </a:lnSpc>
              <a:spcBef>
                <a:spcPct val="20000"/>
              </a:spcBef>
              <a:spcAft>
                <a:spcPct val="0"/>
              </a:spcAft>
              <a:buChar char="•"/>
              <a:defRPr sz="1400">
                <a:solidFill>
                  <a:schemeClr val="lt1"/>
                </a:solidFill>
                <a:latin typeface="+mn-lt"/>
                <a:ea typeface="+mn-ea"/>
                <a:cs typeface="+mn-cs"/>
              </a:defRPr>
            </a:lvl5pPr>
            <a:lvl6pPr marL="2514600" indent="-228600" algn="l" rtl="0" eaLnBrk="0" fontAlgn="base" hangingPunct="0">
              <a:lnSpc>
                <a:spcPct val="120000"/>
              </a:lnSpc>
              <a:spcBef>
                <a:spcPct val="20000"/>
              </a:spcBef>
              <a:spcAft>
                <a:spcPct val="0"/>
              </a:spcAft>
              <a:buChar char="•"/>
              <a:defRPr sz="1400">
                <a:solidFill>
                  <a:schemeClr val="lt1"/>
                </a:solidFill>
                <a:latin typeface="+mn-lt"/>
                <a:ea typeface="+mn-ea"/>
                <a:cs typeface="+mn-cs"/>
              </a:defRPr>
            </a:lvl6pPr>
            <a:lvl7pPr marL="2971800" indent="-228600" algn="l" rtl="0" eaLnBrk="0" fontAlgn="base" hangingPunct="0">
              <a:lnSpc>
                <a:spcPct val="120000"/>
              </a:lnSpc>
              <a:spcBef>
                <a:spcPct val="20000"/>
              </a:spcBef>
              <a:spcAft>
                <a:spcPct val="0"/>
              </a:spcAft>
              <a:buChar char="•"/>
              <a:defRPr sz="1400">
                <a:solidFill>
                  <a:schemeClr val="lt1"/>
                </a:solidFill>
                <a:latin typeface="+mn-lt"/>
                <a:ea typeface="+mn-ea"/>
                <a:cs typeface="+mn-cs"/>
              </a:defRPr>
            </a:lvl7pPr>
            <a:lvl8pPr marL="3429000" indent="-228600" algn="l" rtl="0" eaLnBrk="0" fontAlgn="base" hangingPunct="0">
              <a:lnSpc>
                <a:spcPct val="120000"/>
              </a:lnSpc>
              <a:spcBef>
                <a:spcPct val="20000"/>
              </a:spcBef>
              <a:spcAft>
                <a:spcPct val="0"/>
              </a:spcAft>
              <a:buChar char="•"/>
              <a:defRPr sz="1400">
                <a:solidFill>
                  <a:schemeClr val="lt1"/>
                </a:solidFill>
                <a:latin typeface="+mn-lt"/>
                <a:ea typeface="+mn-ea"/>
                <a:cs typeface="+mn-cs"/>
              </a:defRPr>
            </a:lvl8pPr>
            <a:lvl9pPr marL="3886200" indent="-228600" algn="l" rtl="0" eaLnBrk="0" fontAlgn="base" hangingPunct="0">
              <a:lnSpc>
                <a:spcPct val="120000"/>
              </a:lnSpc>
              <a:spcBef>
                <a:spcPct val="20000"/>
              </a:spcBef>
              <a:spcAft>
                <a:spcPct val="0"/>
              </a:spcAft>
              <a:buChar char="•"/>
              <a:defRPr sz="1400">
                <a:solidFill>
                  <a:schemeClr val="lt1"/>
                </a:solidFill>
                <a:latin typeface="+mn-lt"/>
                <a:ea typeface="+mn-ea"/>
                <a:cs typeface="+mn-cs"/>
              </a:defRPr>
            </a:lvl9pPr>
          </a:lstStyle>
          <a:p>
            <a:pPr marL="342900" marR="0" lvl="0" indent="-342900" algn="l" defTabSz="914400" rtl="0" eaLnBrk="0" fontAlgn="base" latinLnBrk="0" hangingPunct="0">
              <a:lnSpc>
                <a:spcPct val="150000"/>
              </a:lnSpc>
              <a:spcBef>
                <a:spcPts val="0"/>
              </a:spcBef>
              <a:spcAft>
                <a:spcPct val="0"/>
              </a:spcAft>
              <a:buClrTx/>
              <a:buSzTx/>
              <a:buFontTx/>
              <a:buChar char="•"/>
              <a:tabLst/>
              <a:defRPr/>
            </a:pPr>
            <a:r>
              <a:rPr kumimoji="0" lang="en-US" sz="2400" b="1" i="0" u="none" strike="noStrike" kern="0" cap="none" spc="0" normalizeH="0" baseline="0" noProof="0" dirty="0" smtClean="0">
                <a:ln>
                  <a:noFill/>
                </a:ln>
                <a:solidFill>
                  <a:srgbClr val="FFFFFF"/>
                </a:solidFill>
                <a:effectLst/>
                <a:uLnTx/>
                <a:uFillTx/>
                <a:latin typeface="Arial"/>
                <a:ea typeface="+mn-ea"/>
                <a:cs typeface="+mn-cs"/>
              </a:rPr>
              <a:t>New Supplier</a:t>
            </a:r>
          </a:p>
          <a:p>
            <a:pPr marL="342900" marR="0" lvl="0" indent="-342900" algn="l" defTabSz="914400" rtl="0" eaLnBrk="0" fontAlgn="base" latinLnBrk="0" hangingPunct="0">
              <a:lnSpc>
                <a:spcPct val="150000"/>
              </a:lnSpc>
              <a:spcBef>
                <a:spcPts val="0"/>
              </a:spcBef>
              <a:spcAft>
                <a:spcPct val="0"/>
              </a:spcAft>
              <a:buClrTx/>
              <a:buSzTx/>
              <a:buFontTx/>
              <a:buChar char="•"/>
              <a:tabLst/>
              <a:defRPr/>
            </a:pPr>
            <a:r>
              <a:rPr kumimoji="0" lang="en-US" sz="2400" b="1" i="0" u="none" strike="noStrike" kern="0" cap="none" spc="0" normalizeH="0" baseline="0" noProof="0" dirty="0" smtClean="0">
                <a:ln>
                  <a:noFill/>
                </a:ln>
                <a:solidFill>
                  <a:srgbClr val="FFFFFF"/>
                </a:solidFill>
                <a:effectLst/>
                <a:uLnTx/>
                <a:uFillTx/>
                <a:latin typeface="Arial"/>
                <a:ea typeface="+mn-ea"/>
                <a:cs typeface="+mn-cs"/>
              </a:rPr>
              <a:t>Adverse Quality History</a:t>
            </a:r>
          </a:p>
          <a:p>
            <a:pPr marL="342900" marR="0" lvl="0" indent="-342900" algn="l" defTabSz="914400" rtl="0" eaLnBrk="0" fontAlgn="base" latinLnBrk="0" hangingPunct="0">
              <a:lnSpc>
                <a:spcPct val="150000"/>
              </a:lnSpc>
              <a:spcBef>
                <a:spcPts val="0"/>
              </a:spcBef>
              <a:spcAft>
                <a:spcPct val="0"/>
              </a:spcAft>
              <a:buClrTx/>
              <a:buSzTx/>
              <a:buFontTx/>
              <a:buChar char="•"/>
              <a:tabLst/>
              <a:defRPr/>
            </a:pPr>
            <a:r>
              <a:rPr kumimoji="0" lang="en-US" sz="2400" b="1" i="0" u="none" strike="noStrike" kern="0" cap="none" spc="0" normalizeH="0" baseline="0" noProof="0" dirty="0" smtClean="0">
                <a:ln>
                  <a:noFill/>
                </a:ln>
                <a:solidFill>
                  <a:srgbClr val="FFFFFF"/>
                </a:solidFill>
                <a:effectLst/>
                <a:uLnTx/>
                <a:uFillTx/>
                <a:latin typeface="Arial"/>
                <a:ea typeface="+mn-ea"/>
                <a:cs typeface="+mn-cs"/>
              </a:rPr>
              <a:t>Adverse Performance History</a:t>
            </a:r>
          </a:p>
          <a:p>
            <a:pPr marL="342900" marR="0" lvl="0" indent="-342900" algn="l" defTabSz="914400" rtl="0" eaLnBrk="0" fontAlgn="base" latinLnBrk="0" hangingPunct="0">
              <a:lnSpc>
                <a:spcPct val="150000"/>
              </a:lnSpc>
              <a:spcBef>
                <a:spcPts val="0"/>
              </a:spcBef>
              <a:spcAft>
                <a:spcPct val="0"/>
              </a:spcAft>
              <a:buClrTx/>
              <a:buSzTx/>
              <a:buFontTx/>
              <a:buChar char="•"/>
              <a:tabLst/>
              <a:defRPr/>
            </a:pPr>
            <a:r>
              <a:rPr kumimoji="0" lang="en-US" sz="2400" b="1" i="0" u="none" strike="noStrike" kern="0" cap="none" spc="0" normalizeH="0" baseline="0" noProof="0" dirty="0" smtClean="0">
                <a:ln>
                  <a:noFill/>
                </a:ln>
                <a:solidFill>
                  <a:srgbClr val="FFFFFF"/>
                </a:solidFill>
                <a:effectLst/>
                <a:uLnTx/>
                <a:uFillTx/>
                <a:latin typeface="Arial"/>
                <a:ea typeface="+mn-ea"/>
                <a:cs typeface="+mn-cs"/>
              </a:rPr>
              <a:t>Overhaul / Repair</a:t>
            </a:r>
          </a:p>
          <a:p>
            <a:pPr marL="342900" marR="0" lvl="0" indent="-342900" algn="l" defTabSz="914400" rtl="0" eaLnBrk="0" fontAlgn="base" latinLnBrk="0" hangingPunct="0">
              <a:lnSpc>
                <a:spcPct val="150000"/>
              </a:lnSpc>
              <a:spcBef>
                <a:spcPts val="0"/>
              </a:spcBef>
              <a:spcAft>
                <a:spcPct val="0"/>
              </a:spcAft>
              <a:buClrTx/>
              <a:buSzTx/>
              <a:buFontTx/>
              <a:buChar char="•"/>
              <a:tabLst/>
              <a:defRPr/>
            </a:pPr>
            <a:r>
              <a:rPr kumimoji="0" lang="en-US" sz="2400" b="1" i="0" u="none" strike="noStrike" kern="0" cap="none" spc="0" normalizeH="0" baseline="0" noProof="0" dirty="0" smtClean="0">
                <a:ln>
                  <a:noFill/>
                </a:ln>
                <a:solidFill>
                  <a:srgbClr val="FFFFFF"/>
                </a:solidFill>
                <a:effectLst/>
                <a:uLnTx/>
                <a:uFillTx/>
                <a:latin typeface="Arial"/>
                <a:ea typeface="+mn-ea"/>
                <a:cs typeface="+mn-cs"/>
              </a:rPr>
              <a:t>Negative PAS</a:t>
            </a:r>
          </a:p>
          <a:p>
            <a:pPr marL="342900" marR="0" lvl="0" indent="-342900" algn="l" defTabSz="914400" rtl="0" eaLnBrk="0" fontAlgn="base" latinLnBrk="0" hangingPunct="0">
              <a:lnSpc>
                <a:spcPct val="150000"/>
              </a:lnSpc>
              <a:spcBef>
                <a:spcPts val="0"/>
              </a:spcBef>
              <a:spcAft>
                <a:spcPct val="0"/>
              </a:spcAft>
              <a:buClrTx/>
              <a:buSzTx/>
              <a:buFontTx/>
              <a:buChar char="•"/>
              <a:tabLst/>
              <a:defRPr/>
            </a:pPr>
            <a:r>
              <a:rPr kumimoji="0" lang="en-US" sz="2400" b="1" i="0" u="none" strike="noStrike" kern="0" cap="none" spc="0" normalizeH="0" baseline="0" noProof="0" dirty="0" smtClean="0">
                <a:ln>
                  <a:noFill/>
                </a:ln>
                <a:solidFill>
                  <a:srgbClr val="FFFFFF"/>
                </a:solidFill>
                <a:effectLst/>
                <a:uLnTx/>
                <a:uFillTx/>
                <a:latin typeface="Arial"/>
                <a:ea typeface="+mn-ea"/>
                <a:cs typeface="+mn-cs"/>
              </a:rPr>
              <a:t>ALRE CSI</a:t>
            </a:r>
          </a:p>
          <a:p>
            <a:pPr marL="342900" marR="0" lvl="0" indent="-342900" algn="l" defTabSz="914400" rtl="0" eaLnBrk="0" fontAlgn="base" latinLnBrk="0" hangingPunct="0">
              <a:lnSpc>
                <a:spcPct val="150000"/>
              </a:lnSpc>
              <a:spcBef>
                <a:spcPts val="0"/>
              </a:spcBef>
              <a:spcAft>
                <a:spcPct val="0"/>
              </a:spcAft>
              <a:buClrTx/>
              <a:buSzTx/>
              <a:buFontTx/>
              <a:buChar char="•"/>
              <a:tabLst/>
              <a:defRPr/>
            </a:pPr>
            <a:endParaRPr kumimoji="0" lang="en-US" sz="2400" b="1" i="0" u="none" strike="noStrike" kern="0" cap="none" spc="0" normalizeH="0" baseline="0" noProof="0" dirty="0" smtClean="0">
              <a:ln>
                <a:noFill/>
              </a:ln>
              <a:solidFill>
                <a:srgbClr val="FFFFFF"/>
              </a:solidFill>
              <a:effectLst/>
              <a:uLnTx/>
              <a:uFillTx/>
              <a:latin typeface="Arial"/>
              <a:ea typeface="+mn-ea"/>
              <a:cs typeface="+mn-cs"/>
            </a:endParaRPr>
          </a:p>
        </p:txBody>
      </p:sp>
      <p:sp>
        <p:nvSpPr>
          <p:cNvPr id="3" name="Slide Number Placeholder 2"/>
          <p:cNvSpPr>
            <a:spLocks noGrp="1"/>
          </p:cNvSpPr>
          <p:nvPr>
            <p:ph type="sldNum" sz="quarter" idx="11"/>
          </p:nvPr>
        </p:nvSpPr>
        <p:spPr/>
        <p:txBody>
          <a:bodyPr/>
          <a:lstStyle/>
          <a:p>
            <a:pPr>
              <a:defRPr/>
            </a:pPr>
            <a:fld id="{09707E5A-5BD9-4283-80F4-DC0924DD6A5A}" type="slidenum">
              <a:rPr lang="en-US" smtClean="0"/>
              <a:pPr>
                <a:defRPr/>
              </a:pPr>
              <a:t>13</a:t>
            </a:fld>
            <a:endParaRPr lang="en-US" dirty="0"/>
          </a:p>
        </p:txBody>
      </p:sp>
    </p:spTree>
    <p:extLst>
      <p:ext uri="{BB962C8B-B14F-4D97-AF65-F5344CB8AC3E}">
        <p14:creationId xmlns:p14="http://schemas.microsoft.com/office/powerpoint/2010/main" val="24556598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1"/>
          <p:cNvSpPr txBox="1">
            <a:spLocks/>
          </p:cNvSpPr>
          <p:nvPr/>
        </p:nvSpPr>
        <p:spPr>
          <a:xfrm>
            <a:off x="693095" y="1547155"/>
            <a:ext cx="7772400" cy="4723815"/>
          </a:xfrm>
          <a:prstGeom prst="rect">
            <a:avLst/>
          </a:prstGeom>
        </p:spPr>
        <p:txBody>
          <a:bodyPr/>
          <a:lstStyle/>
          <a:p>
            <a:pPr algn="ctr">
              <a:spcBef>
                <a:spcPct val="30000"/>
              </a:spcBef>
            </a:pPr>
            <a:endParaRPr lang="en-US" sz="2000" b="1" dirty="0">
              <a:solidFill>
                <a:srgbClr val="000099"/>
              </a:solidFill>
            </a:endParaRPr>
          </a:p>
        </p:txBody>
      </p:sp>
      <p:sp>
        <p:nvSpPr>
          <p:cNvPr id="2" name="Title 1"/>
          <p:cNvSpPr>
            <a:spLocks noGrp="1"/>
          </p:cNvSpPr>
          <p:nvPr>
            <p:ph type="title"/>
          </p:nvPr>
        </p:nvSpPr>
        <p:spPr>
          <a:xfrm>
            <a:off x="2613345" y="87765"/>
            <a:ext cx="5999162" cy="729695"/>
          </a:xfrm>
        </p:spPr>
        <p:txBody>
          <a:bodyPr/>
          <a:lstStyle/>
          <a:p>
            <a:pPr algn="ctr"/>
            <a:r>
              <a:rPr lang="en-US" sz="4000" dirty="0" smtClean="0"/>
              <a:t>Other PAOC “Drivers</a:t>
            </a:r>
            <a:endParaRPr lang="en-US" sz="4000" dirty="0"/>
          </a:p>
        </p:txBody>
      </p:sp>
      <p:pic>
        <p:nvPicPr>
          <p:cNvPr id="5" name="Content Placeholder 4"/>
          <p:cNvPicPr>
            <a:picLocks noGrp="1" noChangeAspect="1"/>
          </p:cNvPicPr>
          <p:nvPr>
            <p:ph sz="half" idx="1"/>
          </p:nvPr>
        </p:nvPicPr>
        <p:blipFill>
          <a:blip r:embed="rId3"/>
          <a:stretch>
            <a:fillRect/>
          </a:stretch>
        </p:blipFill>
        <p:spPr>
          <a:xfrm>
            <a:off x="78615" y="1278320"/>
            <a:ext cx="4454980" cy="5146270"/>
          </a:xfrm>
          <a:prstGeom prst="rect">
            <a:avLst/>
          </a:prstGeom>
        </p:spPr>
      </p:pic>
      <p:pic>
        <p:nvPicPr>
          <p:cNvPr id="7" name="Picture 6"/>
          <p:cNvPicPr>
            <a:picLocks noChangeAspect="1"/>
          </p:cNvPicPr>
          <p:nvPr/>
        </p:nvPicPr>
        <p:blipFill>
          <a:blip r:embed="rId4"/>
          <a:stretch>
            <a:fillRect/>
          </a:stretch>
        </p:blipFill>
        <p:spPr>
          <a:xfrm>
            <a:off x="4533595" y="1278320"/>
            <a:ext cx="4546380" cy="5146270"/>
          </a:xfrm>
          <a:prstGeom prst="rect">
            <a:avLst/>
          </a:prstGeom>
        </p:spPr>
      </p:pic>
      <p:sp>
        <p:nvSpPr>
          <p:cNvPr id="3" name="Slide Number Placeholder 2"/>
          <p:cNvSpPr>
            <a:spLocks noGrp="1"/>
          </p:cNvSpPr>
          <p:nvPr>
            <p:ph type="sldNum" sz="quarter" idx="11"/>
          </p:nvPr>
        </p:nvSpPr>
        <p:spPr/>
        <p:txBody>
          <a:bodyPr/>
          <a:lstStyle/>
          <a:p>
            <a:pPr>
              <a:defRPr/>
            </a:pPr>
            <a:fld id="{09707E5A-5BD9-4283-80F4-DC0924DD6A5A}" type="slidenum">
              <a:rPr lang="en-US" smtClean="0"/>
              <a:pPr>
                <a:defRPr/>
              </a:pPr>
              <a:t>14</a:t>
            </a:fld>
            <a:endParaRPr lang="en-US" dirty="0"/>
          </a:p>
        </p:txBody>
      </p:sp>
    </p:spTree>
    <p:extLst>
      <p:ext uri="{BB962C8B-B14F-4D97-AF65-F5344CB8AC3E}">
        <p14:creationId xmlns:p14="http://schemas.microsoft.com/office/powerpoint/2010/main" val="4071713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1"/>
          <p:cNvSpPr txBox="1">
            <a:spLocks/>
          </p:cNvSpPr>
          <p:nvPr/>
        </p:nvSpPr>
        <p:spPr>
          <a:xfrm>
            <a:off x="693095" y="1547155"/>
            <a:ext cx="7772400" cy="4723815"/>
          </a:xfrm>
          <a:prstGeom prst="rect">
            <a:avLst/>
          </a:prstGeom>
        </p:spPr>
        <p:txBody>
          <a:bodyPr/>
          <a:lstStyle/>
          <a:p>
            <a:pPr algn="ctr">
              <a:spcBef>
                <a:spcPct val="30000"/>
              </a:spcBef>
            </a:pPr>
            <a:endParaRPr lang="en-US" sz="2000" b="1" dirty="0">
              <a:solidFill>
                <a:srgbClr val="000099"/>
              </a:solidFill>
            </a:endParaRPr>
          </a:p>
        </p:txBody>
      </p:sp>
      <p:sp>
        <p:nvSpPr>
          <p:cNvPr id="2" name="Title 1"/>
          <p:cNvSpPr>
            <a:spLocks noGrp="1"/>
          </p:cNvSpPr>
          <p:nvPr>
            <p:ph type="title"/>
          </p:nvPr>
        </p:nvSpPr>
        <p:spPr>
          <a:xfrm>
            <a:off x="2613344" y="87765"/>
            <a:ext cx="6109174" cy="883315"/>
          </a:xfrm>
        </p:spPr>
        <p:txBody>
          <a:bodyPr/>
          <a:lstStyle/>
          <a:p>
            <a:pPr algn="ctr"/>
            <a:r>
              <a:rPr lang="en-US" dirty="0" smtClean="0"/>
              <a:t>What makes PAOC important?</a:t>
            </a:r>
            <a:endParaRPr lang="en-US" dirty="0"/>
          </a:p>
        </p:txBody>
      </p:sp>
      <p:sp>
        <p:nvSpPr>
          <p:cNvPr id="3" name="Content Placeholder 2"/>
          <p:cNvSpPr>
            <a:spLocks noGrp="1"/>
          </p:cNvSpPr>
          <p:nvPr>
            <p:ph sz="half" idx="1"/>
          </p:nvPr>
        </p:nvSpPr>
        <p:spPr/>
        <p:txBody>
          <a:bodyPr/>
          <a:lstStyle/>
          <a:p>
            <a:pPr marL="0" indent="0" algn="ctr">
              <a:lnSpc>
                <a:spcPct val="100000"/>
              </a:lnSpc>
              <a:spcBef>
                <a:spcPts val="0"/>
              </a:spcBef>
              <a:buNone/>
            </a:pPr>
            <a:endParaRPr lang="en-US" dirty="0" smtClean="0">
              <a:solidFill>
                <a:schemeClr val="tx1"/>
              </a:solidFill>
            </a:endParaRPr>
          </a:p>
          <a:p>
            <a:pPr marL="0" indent="0" algn="ctr">
              <a:lnSpc>
                <a:spcPct val="100000"/>
              </a:lnSpc>
              <a:spcBef>
                <a:spcPts val="0"/>
              </a:spcBef>
              <a:buNone/>
            </a:pPr>
            <a:endParaRPr lang="en-US" dirty="0" smtClean="0">
              <a:solidFill>
                <a:schemeClr val="tx1"/>
              </a:solidFill>
            </a:endParaRPr>
          </a:p>
          <a:p>
            <a:pPr marL="0" indent="0" algn="ctr">
              <a:lnSpc>
                <a:spcPct val="100000"/>
              </a:lnSpc>
              <a:spcBef>
                <a:spcPts val="0"/>
              </a:spcBef>
              <a:buNone/>
            </a:pPr>
            <a:endParaRPr lang="en-US" dirty="0">
              <a:solidFill>
                <a:schemeClr val="tx1"/>
              </a:solidFill>
            </a:endParaRPr>
          </a:p>
          <a:p>
            <a:pPr marL="0" indent="0" algn="ctr">
              <a:lnSpc>
                <a:spcPct val="100000"/>
              </a:lnSpc>
              <a:spcBef>
                <a:spcPts val="0"/>
              </a:spcBef>
              <a:buNone/>
            </a:pPr>
            <a:r>
              <a:rPr lang="en-US" dirty="0" smtClean="0">
                <a:solidFill>
                  <a:schemeClr val="tx1"/>
                </a:solidFill>
              </a:rPr>
              <a:t>I’m </a:t>
            </a:r>
            <a:r>
              <a:rPr lang="en-US" dirty="0">
                <a:solidFill>
                  <a:schemeClr val="tx1"/>
                </a:solidFill>
              </a:rPr>
              <a:t>glad you asked….</a:t>
            </a:r>
          </a:p>
          <a:p>
            <a:pPr marL="0" indent="0" algn="ctr">
              <a:lnSpc>
                <a:spcPct val="100000"/>
              </a:lnSpc>
              <a:spcBef>
                <a:spcPts val="0"/>
              </a:spcBef>
              <a:buNone/>
            </a:pPr>
            <a:endParaRPr lang="en-US" dirty="0">
              <a:solidFill>
                <a:schemeClr val="tx1"/>
              </a:solidFill>
            </a:endParaRPr>
          </a:p>
          <a:p>
            <a:pPr marL="0" indent="0" algn="ctr">
              <a:lnSpc>
                <a:spcPct val="100000"/>
              </a:lnSpc>
              <a:spcBef>
                <a:spcPts val="0"/>
              </a:spcBef>
              <a:buNone/>
            </a:pPr>
            <a:r>
              <a:rPr lang="en-US" dirty="0">
                <a:solidFill>
                  <a:schemeClr val="tx1"/>
                </a:solidFill>
              </a:rPr>
              <a:t> </a:t>
            </a:r>
            <a:r>
              <a:rPr lang="en-US" dirty="0">
                <a:solidFill>
                  <a:srgbClr val="FFC000"/>
                </a:solidFill>
              </a:rPr>
              <a:t>“footstomp” Video or Photo(s)</a:t>
            </a:r>
          </a:p>
          <a:p>
            <a:endParaRPr lang="en-US" dirty="0"/>
          </a:p>
        </p:txBody>
      </p:sp>
      <p:sp>
        <p:nvSpPr>
          <p:cNvPr id="4" name="Slide Number Placeholder 3"/>
          <p:cNvSpPr>
            <a:spLocks noGrp="1"/>
          </p:cNvSpPr>
          <p:nvPr>
            <p:ph type="sldNum" sz="quarter" idx="11"/>
          </p:nvPr>
        </p:nvSpPr>
        <p:spPr/>
        <p:txBody>
          <a:bodyPr/>
          <a:lstStyle/>
          <a:p>
            <a:pPr>
              <a:defRPr/>
            </a:pPr>
            <a:fld id="{09707E5A-5BD9-4283-80F4-DC0924DD6A5A}" type="slidenum">
              <a:rPr lang="en-US" smtClean="0"/>
              <a:pPr>
                <a:defRPr/>
              </a:pPr>
              <a:t>15</a:t>
            </a:fld>
            <a:endParaRPr lang="en-US" dirty="0"/>
          </a:p>
        </p:txBody>
      </p:sp>
    </p:spTree>
    <p:extLst>
      <p:ext uri="{BB962C8B-B14F-4D97-AF65-F5344CB8AC3E}">
        <p14:creationId xmlns:p14="http://schemas.microsoft.com/office/powerpoint/2010/main" val="1069333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1"/>
          <p:cNvSpPr txBox="1">
            <a:spLocks/>
          </p:cNvSpPr>
          <p:nvPr/>
        </p:nvSpPr>
        <p:spPr>
          <a:xfrm>
            <a:off x="693095" y="1547155"/>
            <a:ext cx="7772400" cy="4723815"/>
          </a:xfrm>
          <a:prstGeom prst="rect">
            <a:avLst/>
          </a:prstGeom>
        </p:spPr>
        <p:txBody>
          <a:bodyPr/>
          <a:lstStyle/>
          <a:p>
            <a:pPr algn="ctr">
              <a:spcBef>
                <a:spcPct val="30000"/>
              </a:spcBef>
            </a:pPr>
            <a:endParaRPr lang="en-US" sz="2000" b="1" dirty="0">
              <a:solidFill>
                <a:srgbClr val="000099"/>
              </a:solidFill>
            </a:endParaRPr>
          </a:p>
        </p:txBody>
      </p:sp>
      <p:sp>
        <p:nvSpPr>
          <p:cNvPr id="2" name="Title 1"/>
          <p:cNvSpPr>
            <a:spLocks noGrp="1"/>
          </p:cNvSpPr>
          <p:nvPr>
            <p:ph type="title"/>
          </p:nvPr>
        </p:nvSpPr>
        <p:spPr>
          <a:xfrm>
            <a:off x="2613345" y="87765"/>
            <a:ext cx="5999162" cy="729695"/>
          </a:xfrm>
        </p:spPr>
        <p:txBody>
          <a:bodyPr/>
          <a:lstStyle/>
          <a:p>
            <a:pPr algn="ctr"/>
            <a:r>
              <a:rPr lang="en-US" dirty="0"/>
              <a:t>Contract </a:t>
            </a:r>
            <a:r>
              <a:rPr lang="en-US" dirty="0" smtClean="0"/>
              <a:t>Technical </a:t>
            </a:r>
            <a:r>
              <a:rPr lang="en-US" dirty="0"/>
              <a:t>Review</a:t>
            </a:r>
          </a:p>
        </p:txBody>
      </p:sp>
      <p:sp>
        <p:nvSpPr>
          <p:cNvPr id="3" name="Content Placeholder 2"/>
          <p:cNvSpPr>
            <a:spLocks noGrp="1"/>
          </p:cNvSpPr>
          <p:nvPr>
            <p:ph sz="half" idx="1"/>
          </p:nvPr>
        </p:nvSpPr>
        <p:spPr/>
        <p:txBody>
          <a:bodyPr/>
          <a:lstStyle/>
          <a:p>
            <a:r>
              <a:rPr lang="en-US" dirty="0" smtClean="0"/>
              <a:t>CTR is Critical to PAOC…</a:t>
            </a:r>
          </a:p>
          <a:p>
            <a:pPr algn="ctr"/>
            <a:endParaRPr lang="en-US" dirty="0"/>
          </a:p>
          <a:p>
            <a:pPr marL="0" indent="0" algn="ctr">
              <a:buNone/>
            </a:pPr>
            <a:r>
              <a:rPr lang="en-US" b="1" i="1" u="sng" dirty="0" smtClean="0"/>
              <a:t>WHY??</a:t>
            </a:r>
          </a:p>
          <a:p>
            <a:pPr algn="ctr"/>
            <a:endParaRPr lang="en-US" dirty="0"/>
          </a:p>
          <a:p>
            <a:r>
              <a:rPr lang="en-US" dirty="0" smtClean="0"/>
              <a:t>During </a:t>
            </a:r>
            <a:r>
              <a:rPr lang="en-US" dirty="0"/>
              <a:t>a CTR, contractual requirements and responsibilities are reviewed…</a:t>
            </a:r>
          </a:p>
          <a:p>
            <a:pPr algn="ctr"/>
            <a:endParaRPr lang="en-US" dirty="0"/>
          </a:p>
          <a:p>
            <a:pPr marL="0" indent="0" algn="ctr">
              <a:buNone/>
            </a:pPr>
            <a:r>
              <a:rPr lang="en-US" b="1" i="1" u="sng" dirty="0"/>
              <a:t>Because…</a:t>
            </a:r>
          </a:p>
          <a:p>
            <a:endParaRPr lang="en-US" dirty="0"/>
          </a:p>
        </p:txBody>
      </p:sp>
      <p:sp>
        <p:nvSpPr>
          <p:cNvPr id="4" name="Slide Number Placeholder 3"/>
          <p:cNvSpPr>
            <a:spLocks noGrp="1"/>
          </p:cNvSpPr>
          <p:nvPr>
            <p:ph type="sldNum" sz="quarter" idx="11"/>
          </p:nvPr>
        </p:nvSpPr>
        <p:spPr/>
        <p:txBody>
          <a:bodyPr/>
          <a:lstStyle/>
          <a:p>
            <a:pPr>
              <a:defRPr/>
            </a:pPr>
            <a:fld id="{09707E5A-5BD9-4283-80F4-DC0924DD6A5A}" type="slidenum">
              <a:rPr lang="en-US" smtClean="0"/>
              <a:pPr>
                <a:defRPr/>
              </a:pPr>
              <a:t>16</a:t>
            </a:fld>
            <a:endParaRPr lang="en-US" dirty="0"/>
          </a:p>
        </p:txBody>
      </p:sp>
    </p:spTree>
    <p:extLst>
      <p:ext uri="{BB962C8B-B14F-4D97-AF65-F5344CB8AC3E}">
        <p14:creationId xmlns:p14="http://schemas.microsoft.com/office/powerpoint/2010/main" val="4285262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1"/>
          <p:cNvSpPr txBox="1">
            <a:spLocks/>
          </p:cNvSpPr>
          <p:nvPr/>
        </p:nvSpPr>
        <p:spPr>
          <a:xfrm>
            <a:off x="693095" y="1547155"/>
            <a:ext cx="7772400" cy="4723815"/>
          </a:xfrm>
          <a:prstGeom prst="rect">
            <a:avLst/>
          </a:prstGeom>
        </p:spPr>
        <p:txBody>
          <a:bodyPr/>
          <a:lstStyle/>
          <a:p>
            <a:pPr algn="ctr">
              <a:spcBef>
                <a:spcPct val="30000"/>
              </a:spcBef>
            </a:pPr>
            <a:endParaRPr lang="en-US" sz="2000" b="1" dirty="0">
              <a:solidFill>
                <a:srgbClr val="000099"/>
              </a:solidFill>
            </a:endParaRPr>
          </a:p>
        </p:txBody>
      </p:sp>
      <p:sp>
        <p:nvSpPr>
          <p:cNvPr id="2" name="Title 1"/>
          <p:cNvSpPr>
            <a:spLocks noGrp="1"/>
          </p:cNvSpPr>
          <p:nvPr>
            <p:ph type="title"/>
          </p:nvPr>
        </p:nvSpPr>
        <p:spPr>
          <a:xfrm>
            <a:off x="2613345" y="87765"/>
            <a:ext cx="5999162" cy="729695"/>
          </a:xfrm>
        </p:spPr>
        <p:txBody>
          <a:bodyPr/>
          <a:lstStyle/>
          <a:p>
            <a:pPr algn="ctr"/>
            <a:r>
              <a:rPr lang="en-US" dirty="0"/>
              <a:t>Contract Technical Review</a:t>
            </a:r>
          </a:p>
        </p:txBody>
      </p:sp>
      <p:sp>
        <p:nvSpPr>
          <p:cNvPr id="3" name="Content Placeholder 2"/>
          <p:cNvSpPr>
            <a:spLocks noGrp="1"/>
          </p:cNvSpPr>
          <p:nvPr>
            <p:ph sz="half" idx="1"/>
          </p:nvPr>
        </p:nvSpPr>
        <p:spPr/>
        <p:txBody>
          <a:bodyPr/>
          <a:lstStyle/>
          <a:p>
            <a:endParaRPr lang="en-US" i="1" dirty="0" smtClean="0"/>
          </a:p>
          <a:p>
            <a:r>
              <a:rPr lang="en-US" i="1" dirty="0" smtClean="0"/>
              <a:t>“</a:t>
            </a:r>
            <a:r>
              <a:rPr lang="en-US" i="1" dirty="0"/>
              <a:t>The Contractor is responsible for performing or having performed all inspections and tests necessary to substantiate that the supplies or services furnished…conform to contract requirements, including any applicable technical requirements for specified manufacturers’ parts.”</a:t>
            </a:r>
          </a:p>
          <a:p>
            <a:endParaRPr lang="en-US" dirty="0" smtClean="0"/>
          </a:p>
          <a:p>
            <a:endParaRPr lang="en-US" dirty="0"/>
          </a:p>
          <a:p>
            <a:pPr marL="0" indent="0">
              <a:buNone/>
            </a:pPr>
            <a:r>
              <a:rPr lang="en-US" sz="1050" b="1" dirty="0"/>
              <a:t>Reference</a:t>
            </a:r>
          </a:p>
          <a:p>
            <a:pPr marL="0" indent="0">
              <a:buNone/>
            </a:pPr>
            <a:r>
              <a:rPr lang="en-US" sz="1050" b="1" dirty="0"/>
              <a:t>FAR 52.246</a:t>
            </a:r>
          </a:p>
          <a:p>
            <a:endParaRPr lang="en-US" dirty="0"/>
          </a:p>
        </p:txBody>
      </p:sp>
      <p:sp>
        <p:nvSpPr>
          <p:cNvPr id="4" name="Slide Number Placeholder 3"/>
          <p:cNvSpPr>
            <a:spLocks noGrp="1"/>
          </p:cNvSpPr>
          <p:nvPr>
            <p:ph type="sldNum" sz="quarter" idx="11"/>
          </p:nvPr>
        </p:nvSpPr>
        <p:spPr/>
        <p:txBody>
          <a:bodyPr/>
          <a:lstStyle/>
          <a:p>
            <a:pPr>
              <a:defRPr/>
            </a:pPr>
            <a:fld id="{09707E5A-5BD9-4283-80F4-DC0924DD6A5A}" type="slidenum">
              <a:rPr lang="en-US" smtClean="0"/>
              <a:pPr>
                <a:defRPr/>
              </a:pPr>
              <a:t>17</a:t>
            </a:fld>
            <a:endParaRPr lang="en-US" dirty="0"/>
          </a:p>
        </p:txBody>
      </p:sp>
    </p:spTree>
    <p:extLst>
      <p:ext uri="{BB962C8B-B14F-4D97-AF65-F5344CB8AC3E}">
        <p14:creationId xmlns:p14="http://schemas.microsoft.com/office/powerpoint/2010/main" val="39406477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1"/>
          <p:cNvSpPr txBox="1">
            <a:spLocks/>
          </p:cNvSpPr>
          <p:nvPr/>
        </p:nvSpPr>
        <p:spPr>
          <a:xfrm>
            <a:off x="693095" y="1547155"/>
            <a:ext cx="7772400" cy="4723815"/>
          </a:xfrm>
          <a:prstGeom prst="rect">
            <a:avLst/>
          </a:prstGeom>
        </p:spPr>
        <p:txBody>
          <a:bodyPr/>
          <a:lstStyle/>
          <a:p>
            <a:pPr algn="ctr">
              <a:spcBef>
                <a:spcPct val="30000"/>
              </a:spcBef>
            </a:pPr>
            <a:endParaRPr lang="en-US" sz="2000" b="1" dirty="0">
              <a:solidFill>
                <a:srgbClr val="000099"/>
              </a:solidFill>
            </a:endParaRPr>
          </a:p>
        </p:txBody>
      </p:sp>
      <p:sp>
        <p:nvSpPr>
          <p:cNvPr id="2" name="Title 1"/>
          <p:cNvSpPr>
            <a:spLocks noGrp="1"/>
          </p:cNvSpPr>
          <p:nvPr>
            <p:ph type="title"/>
          </p:nvPr>
        </p:nvSpPr>
        <p:spPr>
          <a:xfrm>
            <a:off x="2613345" y="87765"/>
            <a:ext cx="5999162" cy="729695"/>
          </a:xfrm>
        </p:spPr>
        <p:txBody>
          <a:bodyPr/>
          <a:lstStyle/>
          <a:p>
            <a:pPr algn="ctr"/>
            <a:r>
              <a:rPr lang="en-US" dirty="0"/>
              <a:t>Contract Technical Review</a:t>
            </a:r>
          </a:p>
        </p:txBody>
      </p:sp>
      <p:sp>
        <p:nvSpPr>
          <p:cNvPr id="3" name="Content Placeholder 2"/>
          <p:cNvSpPr>
            <a:spLocks noGrp="1"/>
          </p:cNvSpPr>
          <p:nvPr>
            <p:ph sz="half" idx="1"/>
          </p:nvPr>
        </p:nvSpPr>
        <p:spPr/>
        <p:txBody>
          <a:bodyPr/>
          <a:lstStyle/>
          <a:p>
            <a:pPr marL="0" indent="0">
              <a:buNone/>
            </a:pPr>
            <a:endParaRPr lang="en-US" dirty="0" smtClean="0">
              <a:cs typeface="Arial" panose="020B0604020202020204" pitchFamily="34" charset="0"/>
            </a:endParaRPr>
          </a:p>
          <a:p>
            <a:pPr marL="0" indent="0">
              <a:buNone/>
            </a:pPr>
            <a:r>
              <a:rPr lang="en-US" dirty="0" smtClean="0">
                <a:cs typeface="Arial" panose="020B0604020202020204" pitchFamily="34" charset="0"/>
              </a:rPr>
              <a:t>Question</a:t>
            </a:r>
            <a:r>
              <a:rPr lang="en-US" dirty="0">
                <a:cs typeface="Arial" panose="020B0604020202020204" pitchFamily="34" charset="0"/>
              </a:rPr>
              <a:t>:  How can contractors successfully perform </a:t>
            </a:r>
            <a:r>
              <a:rPr lang="en-US" i="1" u="sng" dirty="0">
                <a:cs typeface="Arial" panose="020B0604020202020204" pitchFamily="34" charset="0"/>
              </a:rPr>
              <a:t>all</a:t>
            </a:r>
            <a:r>
              <a:rPr lang="en-US" dirty="0">
                <a:cs typeface="Arial" panose="020B0604020202020204" pitchFamily="34" charset="0"/>
              </a:rPr>
              <a:t> contractual manufacturing, technical, and quality requirements without understanding the contract?  </a:t>
            </a:r>
          </a:p>
          <a:p>
            <a:pPr marL="0" indent="0">
              <a:buNone/>
            </a:pPr>
            <a:endParaRPr lang="en-US" dirty="0">
              <a:cs typeface="Arial" panose="020B0604020202020204" pitchFamily="34" charset="0"/>
            </a:endParaRPr>
          </a:p>
          <a:p>
            <a:pPr marL="0" indent="0">
              <a:buNone/>
            </a:pPr>
            <a:r>
              <a:rPr lang="en-US" dirty="0">
                <a:cs typeface="Arial" panose="020B0604020202020204" pitchFamily="34" charset="0"/>
              </a:rPr>
              <a:t>Answer:  </a:t>
            </a:r>
            <a:r>
              <a:rPr lang="en-US" dirty="0"/>
              <a:t>They cannot!   </a:t>
            </a:r>
            <a:r>
              <a:rPr lang="en-US" dirty="0">
                <a:solidFill>
                  <a:srgbClr val="FFC000"/>
                </a:solidFill>
              </a:rPr>
              <a:t>(fade in after question)</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09707E5A-5BD9-4283-80F4-DC0924DD6A5A}" type="slidenum">
              <a:rPr lang="en-US" smtClean="0"/>
              <a:pPr>
                <a:defRPr/>
              </a:pPr>
              <a:t>18</a:t>
            </a:fld>
            <a:endParaRPr lang="en-US" dirty="0"/>
          </a:p>
        </p:txBody>
      </p:sp>
    </p:spTree>
    <p:extLst>
      <p:ext uri="{BB962C8B-B14F-4D97-AF65-F5344CB8AC3E}">
        <p14:creationId xmlns:p14="http://schemas.microsoft.com/office/powerpoint/2010/main" val="37131833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1"/>
          <p:cNvSpPr txBox="1">
            <a:spLocks/>
          </p:cNvSpPr>
          <p:nvPr/>
        </p:nvSpPr>
        <p:spPr>
          <a:xfrm>
            <a:off x="693095" y="1547155"/>
            <a:ext cx="7772400" cy="4723815"/>
          </a:xfrm>
          <a:prstGeom prst="rect">
            <a:avLst/>
          </a:prstGeom>
        </p:spPr>
        <p:txBody>
          <a:bodyPr/>
          <a:lstStyle/>
          <a:p>
            <a:pPr algn="ctr">
              <a:spcBef>
                <a:spcPct val="30000"/>
              </a:spcBef>
            </a:pPr>
            <a:endParaRPr lang="en-US" sz="2000" b="1" dirty="0">
              <a:solidFill>
                <a:srgbClr val="000099"/>
              </a:solidFill>
            </a:endParaRPr>
          </a:p>
        </p:txBody>
      </p:sp>
      <p:sp>
        <p:nvSpPr>
          <p:cNvPr id="2" name="Title 1"/>
          <p:cNvSpPr>
            <a:spLocks noGrp="1"/>
          </p:cNvSpPr>
          <p:nvPr>
            <p:ph type="title"/>
          </p:nvPr>
        </p:nvSpPr>
        <p:spPr>
          <a:xfrm>
            <a:off x="2613345" y="87765"/>
            <a:ext cx="5999162" cy="729695"/>
          </a:xfrm>
        </p:spPr>
        <p:txBody>
          <a:bodyPr/>
          <a:lstStyle/>
          <a:p>
            <a:pPr algn="ctr"/>
            <a:r>
              <a:rPr lang="en-US" dirty="0"/>
              <a:t>Contract Technical Review</a:t>
            </a:r>
          </a:p>
        </p:txBody>
      </p:sp>
      <p:sp>
        <p:nvSpPr>
          <p:cNvPr id="3" name="Content Placeholder 2"/>
          <p:cNvSpPr>
            <a:spLocks noGrp="1"/>
          </p:cNvSpPr>
          <p:nvPr>
            <p:ph sz="half" idx="1"/>
          </p:nvPr>
        </p:nvSpPr>
        <p:spPr/>
        <p:txBody>
          <a:bodyPr/>
          <a:lstStyle/>
          <a:p>
            <a:pPr marL="0" indent="0">
              <a:buNone/>
            </a:pPr>
            <a:endParaRPr lang="en-US" dirty="0" smtClean="0">
              <a:cs typeface="Arial" panose="020B0604020202020204" pitchFamily="34" charset="0"/>
            </a:endParaRPr>
          </a:p>
          <a:p>
            <a:pPr marL="0" indent="0">
              <a:buNone/>
            </a:pPr>
            <a:r>
              <a:rPr lang="en-US" dirty="0" smtClean="0">
                <a:cs typeface="Arial" panose="020B0604020202020204" pitchFamily="34" charset="0"/>
              </a:rPr>
              <a:t>Remember, the PAOC is about achieving a mutual understanding of the contract requirements. </a:t>
            </a:r>
          </a:p>
          <a:p>
            <a:pPr marL="0" indent="0">
              <a:buNone/>
            </a:pPr>
            <a:r>
              <a:rPr lang="en-US" dirty="0" smtClean="0">
                <a:cs typeface="Arial" panose="020B0604020202020204" pitchFamily="34" charset="0"/>
              </a:rPr>
              <a:t>Communication between each process input owner, helps achieve that mutual understanding and results in accomplishing a compliant process output. Therefore, in the next few slides, your customer, the Navy has identified </a:t>
            </a:r>
            <a:r>
              <a:rPr lang="en-US" i="1" u="sng" dirty="0" smtClean="0">
                <a:solidFill>
                  <a:srgbClr val="FF0000"/>
                </a:solidFill>
                <a:effectLst>
                  <a:outerShdw blurRad="38100" dist="38100" dir="2700000" algn="tl">
                    <a:srgbClr val="000000">
                      <a:alpha val="43137"/>
                    </a:srgbClr>
                  </a:outerShdw>
                </a:effectLst>
                <a:cs typeface="Arial" panose="020B0604020202020204" pitchFamily="34" charset="0"/>
              </a:rPr>
              <a:t>Specific items of Interest, that will be communicated to you. </a:t>
            </a:r>
            <a:endParaRPr lang="en-US" i="1" u="sng" dirty="0">
              <a:solidFill>
                <a:srgbClr val="FF00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1"/>
          </p:nvPr>
        </p:nvSpPr>
        <p:spPr/>
        <p:txBody>
          <a:bodyPr/>
          <a:lstStyle/>
          <a:p>
            <a:pPr>
              <a:defRPr/>
            </a:pPr>
            <a:fld id="{09707E5A-5BD9-4283-80F4-DC0924DD6A5A}" type="slidenum">
              <a:rPr lang="en-US" smtClean="0"/>
              <a:pPr>
                <a:defRPr/>
              </a:pPr>
              <a:t>19</a:t>
            </a:fld>
            <a:endParaRPr lang="en-US" dirty="0"/>
          </a:p>
        </p:txBody>
      </p:sp>
    </p:spTree>
    <p:extLst>
      <p:ext uri="{BB962C8B-B14F-4D97-AF65-F5344CB8AC3E}">
        <p14:creationId xmlns:p14="http://schemas.microsoft.com/office/powerpoint/2010/main" val="1492638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6"/>
          <p:cNvSpPr>
            <a:spLocks noChangeArrowheads="1"/>
          </p:cNvSpPr>
          <p:nvPr/>
        </p:nvSpPr>
        <p:spPr bwMode="auto">
          <a:xfrm>
            <a:off x="0" y="-1588"/>
            <a:ext cx="9144000" cy="2767013"/>
          </a:xfrm>
          <a:prstGeom prst="rect">
            <a:avLst/>
          </a:prstGeom>
          <a:solidFill>
            <a:srgbClr val="072C55"/>
          </a:solidFill>
          <a:ln w="9525">
            <a:noFill/>
            <a:miter lim="800000"/>
            <a:headEnd/>
            <a:tailEnd/>
          </a:ln>
        </p:spPr>
        <p:txBody>
          <a:bodyPr wrap="none" anchor="ctr"/>
          <a:lstStyle/>
          <a:p>
            <a:endParaRPr lang="en-US" dirty="0"/>
          </a:p>
        </p:txBody>
      </p:sp>
      <p:sp>
        <p:nvSpPr>
          <p:cNvPr id="13315" name="Rectangle 37"/>
          <p:cNvSpPr>
            <a:spLocks noChangeArrowheads="1"/>
          </p:cNvSpPr>
          <p:nvPr/>
        </p:nvSpPr>
        <p:spPr bwMode="auto">
          <a:xfrm>
            <a:off x="-113411" y="3040912"/>
            <a:ext cx="9409225" cy="2849525"/>
          </a:xfrm>
          <a:prstGeom prst="rect">
            <a:avLst/>
          </a:prstGeom>
          <a:noFill/>
          <a:ln w="12700">
            <a:noFill/>
            <a:miter lim="800000"/>
            <a:headEnd/>
            <a:tailEnd/>
          </a:ln>
        </p:spPr>
        <p:txBody>
          <a:bodyPr lIns="90488" tIns="44450" rIns="90488" bIns="44450" anchor="t"/>
          <a:lstStyle/>
          <a:p>
            <a:pPr marL="0" indent="0" algn="ctr">
              <a:lnSpc>
                <a:spcPct val="100000"/>
              </a:lnSpc>
              <a:spcBef>
                <a:spcPts val="0"/>
              </a:spcBef>
              <a:buNone/>
            </a:pPr>
            <a:r>
              <a:rPr lang="en-US" sz="1900" dirty="0" smtClean="0"/>
              <a:t>  </a:t>
            </a:r>
            <a:r>
              <a:rPr lang="en-US" sz="2600" dirty="0" smtClean="0">
                <a:solidFill>
                  <a:srgbClr val="000099"/>
                </a:solidFill>
                <a:effectLst>
                  <a:outerShdw blurRad="38100" dist="38100" dir="2700000" algn="tl">
                    <a:srgbClr val="000000">
                      <a:alpha val="43137"/>
                    </a:srgbClr>
                  </a:outerShdw>
                </a:effectLst>
              </a:rPr>
              <a:t>Ronald Cross          		Eugene Short Jr.</a:t>
            </a:r>
            <a:endParaRPr lang="en-US" sz="2600" dirty="0">
              <a:solidFill>
                <a:srgbClr val="000099"/>
              </a:solidFill>
              <a:effectLst>
                <a:outerShdw blurRad="38100" dist="38100" dir="2700000" algn="tl">
                  <a:srgbClr val="000000">
                    <a:alpha val="43137"/>
                  </a:srgbClr>
                </a:outerShdw>
              </a:effectLst>
            </a:endParaRPr>
          </a:p>
          <a:p>
            <a:pPr marL="0" indent="0" algn="ctr">
              <a:lnSpc>
                <a:spcPct val="100000"/>
              </a:lnSpc>
              <a:spcBef>
                <a:spcPts val="0"/>
              </a:spcBef>
              <a:buNone/>
            </a:pPr>
            <a:r>
              <a:rPr lang="en-US" sz="1900" dirty="0" smtClean="0">
                <a:effectLst>
                  <a:outerShdw blurRad="38100" dist="38100" dir="2700000" algn="tl">
                    <a:srgbClr val="000000">
                      <a:alpha val="43137"/>
                    </a:srgbClr>
                  </a:outerShdw>
                </a:effectLst>
              </a:rPr>
              <a:t>  Quality Assurance Representative	Quality Assurance Subject Matter Expert</a:t>
            </a:r>
          </a:p>
          <a:p>
            <a:pPr marL="0" indent="0" algn="ctr">
              <a:lnSpc>
                <a:spcPct val="100000"/>
              </a:lnSpc>
              <a:spcBef>
                <a:spcPts val="0"/>
              </a:spcBef>
              <a:buNone/>
            </a:pPr>
            <a:r>
              <a:rPr lang="en-US" sz="1900" dirty="0">
                <a:effectLst>
                  <a:outerShdw blurRad="38100" dist="38100" dir="2700000" algn="tl">
                    <a:srgbClr val="000000">
                      <a:alpha val="43137"/>
                    </a:srgbClr>
                  </a:outerShdw>
                </a:effectLst>
              </a:rPr>
              <a:t> </a:t>
            </a:r>
            <a:r>
              <a:rPr lang="en-US" sz="1900" dirty="0" smtClean="0">
                <a:effectLst>
                  <a:outerShdw blurRad="38100" dist="38100" dir="2700000" algn="tl">
                    <a:srgbClr val="000000">
                      <a:alpha val="43137"/>
                    </a:srgbClr>
                  </a:outerShdw>
                </a:effectLst>
              </a:rPr>
              <a:t>                   EXTBE Team			Mission Assistance Group </a:t>
            </a:r>
            <a:r>
              <a:rPr lang="en-US" sz="1900" dirty="0" smtClean="0"/>
              <a:t>	</a:t>
            </a:r>
          </a:p>
          <a:p>
            <a:pPr marL="0" indent="0" algn="ctr">
              <a:lnSpc>
                <a:spcPct val="100000"/>
              </a:lnSpc>
              <a:spcBef>
                <a:spcPts val="0"/>
              </a:spcBef>
              <a:buNone/>
            </a:pPr>
            <a:endParaRPr lang="en-US" sz="1900" dirty="0" smtClean="0"/>
          </a:p>
          <a:p>
            <a:pPr marL="0" indent="0" algn="ctr">
              <a:lnSpc>
                <a:spcPct val="100000"/>
              </a:lnSpc>
              <a:spcBef>
                <a:spcPts val="0"/>
              </a:spcBef>
              <a:buNone/>
            </a:pPr>
            <a:r>
              <a:rPr lang="en-US" sz="1900" dirty="0" smtClean="0">
                <a:solidFill>
                  <a:srgbClr val="002C76"/>
                </a:solidFill>
                <a:effectLst>
                  <a:outerShdw blurRad="38100" dist="38100" dir="2700000" algn="tl">
                    <a:srgbClr val="000000">
                      <a:alpha val="43137"/>
                    </a:srgbClr>
                  </a:outerShdw>
                </a:effectLst>
              </a:rPr>
              <a:t>Defense Contracts Management Agency</a:t>
            </a:r>
          </a:p>
          <a:p>
            <a:pPr marL="0" indent="0" algn="ctr">
              <a:lnSpc>
                <a:spcPct val="100000"/>
              </a:lnSpc>
              <a:spcBef>
                <a:spcPts val="0"/>
              </a:spcBef>
              <a:buNone/>
            </a:pPr>
            <a:r>
              <a:rPr lang="en-US" sz="1900" dirty="0" smtClean="0">
                <a:solidFill>
                  <a:srgbClr val="002C76"/>
                </a:solidFill>
                <a:effectLst>
                  <a:outerShdw blurRad="38100" dist="38100" dir="2700000" algn="tl">
                    <a:srgbClr val="000000">
                      <a:alpha val="43137"/>
                    </a:srgbClr>
                  </a:outerShdw>
                </a:effectLst>
              </a:rPr>
              <a:t>    Naval Special Emphases Operations	</a:t>
            </a:r>
            <a:endParaRPr lang="en-US" sz="1900" dirty="0">
              <a:solidFill>
                <a:srgbClr val="002C76"/>
              </a:solidFill>
              <a:effectLst>
                <a:outerShdw blurRad="38100" dist="38100" dir="2700000" algn="tl">
                  <a:srgbClr val="000000">
                    <a:alpha val="43137"/>
                  </a:srgbClr>
                </a:outerShdw>
              </a:effectLst>
            </a:endParaRPr>
          </a:p>
          <a:p>
            <a:pPr marL="0" indent="0" algn="ctr">
              <a:lnSpc>
                <a:spcPct val="100000"/>
              </a:lnSpc>
              <a:spcBef>
                <a:spcPts val="0"/>
              </a:spcBef>
              <a:buNone/>
            </a:pPr>
            <a:endParaRPr lang="en-US" sz="1900" dirty="0"/>
          </a:p>
          <a:p>
            <a:pPr eaLnBrk="0" hangingPunct="0">
              <a:lnSpc>
                <a:spcPts val="5200"/>
              </a:lnSpc>
              <a:spcBef>
                <a:spcPts val="0"/>
              </a:spcBef>
              <a:defRPr/>
            </a:pPr>
            <a:endParaRPr lang="en-US" sz="1900" b="1" i="1" dirty="0">
              <a:solidFill>
                <a:schemeClr val="accent6">
                  <a:lumMod val="75000"/>
                </a:schemeClr>
              </a:solidFill>
              <a:effectLst>
                <a:outerShdw blurRad="38100" dist="38100" dir="2700000" algn="tl">
                  <a:srgbClr val="000000">
                    <a:alpha val="43137"/>
                  </a:srgbClr>
                </a:outerShdw>
              </a:effectLst>
            </a:endParaRPr>
          </a:p>
        </p:txBody>
      </p:sp>
      <p:sp>
        <p:nvSpPr>
          <p:cNvPr id="17412" name="Line 38"/>
          <p:cNvSpPr>
            <a:spLocks noChangeShapeType="1"/>
          </p:cNvSpPr>
          <p:nvPr/>
        </p:nvSpPr>
        <p:spPr bwMode="auto">
          <a:xfrm>
            <a:off x="387350" y="5037027"/>
            <a:ext cx="8369300" cy="0"/>
          </a:xfrm>
          <a:prstGeom prst="line">
            <a:avLst/>
          </a:prstGeom>
          <a:noFill/>
          <a:ln w="28575">
            <a:solidFill>
              <a:srgbClr val="FFCC00"/>
            </a:solidFill>
            <a:round/>
            <a:headEnd/>
            <a:tailEnd/>
          </a:ln>
        </p:spPr>
        <p:txBody>
          <a:bodyPr/>
          <a:lstStyle/>
          <a:p>
            <a:endParaRPr lang="en-US" dirty="0"/>
          </a:p>
        </p:txBody>
      </p:sp>
      <p:pic>
        <p:nvPicPr>
          <p:cNvPr id="17414" name="Picture 41" descr="frontpage_likeweb"/>
          <p:cNvPicPr>
            <a:picLocks noChangeAspect="1" noChangeArrowheads="1"/>
          </p:cNvPicPr>
          <p:nvPr/>
        </p:nvPicPr>
        <p:blipFill>
          <a:blip r:embed="rId3" cstate="print"/>
          <a:srcRect r="18240"/>
          <a:stretch>
            <a:fillRect/>
          </a:stretch>
        </p:blipFill>
        <p:spPr bwMode="auto">
          <a:xfrm>
            <a:off x="-4763" y="623888"/>
            <a:ext cx="9150351" cy="1689100"/>
          </a:xfrm>
          <a:prstGeom prst="rect">
            <a:avLst/>
          </a:prstGeom>
          <a:noFill/>
          <a:ln w="9525">
            <a:noFill/>
            <a:miter lim="800000"/>
            <a:headEnd/>
            <a:tailEnd/>
          </a:ln>
        </p:spPr>
      </p:pic>
      <p:pic>
        <p:nvPicPr>
          <p:cNvPr id="17416" name="Picture 43" descr="dcma_white_euro"/>
          <p:cNvPicPr>
            <a:picLocks noChangeAspect="1" noChangeArrowheads="1"/>
          </p:cNvPicPr>
          <p:nvPr/>
        </p:nvPicPr>
        <p:blipFill>
          <a:blip r:embed="rId4" cstate="print"/>
          <a:srcRect/>
          <a:stretch>
            <a:fillRect/>
          </a:stretch>
        </p:blipFill>
        <p:spPr bwMode="auto">
          <a:xfrm>
            <a:off x="3486150" y="349250"/>
            <a:ext cx="4214813" cy="146050"/>
          </a:xfrm>
          <a:prstGeom prst="rect">
            <a:avLst/>
          </a:prstGeom>
          <a:noFill/>
          <a:ln w="9525">
            <a:noFill/>
            <a:miter lim="800000"/>
            <a:headEnd/>
            <a:tailEnd/>
          </a:ln>
        </p:spPr>
      </p:pic>
      <p:sp>
        <p:nvSpPr>
          <p:cNvPr id="17417" name="Line 44"/>
          <p:cNvSpPr>
            <a:spLocks noChangeShapeType="1"/>
          </p:cNvSpPr>
          <p:nvPr/>
        </p:nvSpPr>
        <p:spPr bwMode="auto">
          <a:xfrm>
            <a:off x="-1588" y="619125"/>
            <a:ext cx="9140826" cy="0"/>
          </a:xfrm>
          <a:prstGeom prst="line">
            <a:avLst/>
          </a:prstGeom>
          <a:noFill/>
          <a:ln w="12700">
            <a:solidFill>
              <a:srgbClr val="CCD4DB"/>
            </a:solidFill>
            <a:prstDash val="dash"/>
            <a:round/>
            <a:headEnd/>
            <a:tailEnd/>
          </a:ln>
        </p:spPr>
        <p:txBody>
          <a:bodyPr/>
          <a:lstStyle/>
          <a:p>
            <a:endParaRPr lang="en-US" dirty="0"/>
          </a:p>
        </p:txBody>
      </p:sp>
      <p:pic>
        <p:nvPicPr>
          <p:cNvPr id="17418" name="Picture 45" descr="seal"/>
          <p:cNvPicPr>
            <a:picLocks noChangeAspect="1" noChangeArrowheads="1"/>
          </p:cNvPicPr>
          <p:nvPr/>
        </p:nvPicPr>
        <p:blipFill>
          <a:blip r:embed="rId5" cstate="print"/>
          <a:srcRect/>
          <a:stretch>
            <a:fillRect/>
          </a:stretch>
        </p:blipFill>
        <p:spPr bwMode="auto">
          <a:xfrm>
            <a:off x="7810500" y="100013"/>
            <a:ext cx="1111250" cy="1111250"/>
          </a:xfrm>
          <a:prstGeom prst="rect">
            <a:avLst/>
          </a:prstGeom>
          <a:noFill/>
          <a:ln w="9525">
            <a:noFill/>
            <a:miter lim="800000"/>
            <a:headEnd/>
            <a:tailEnd/>
          </a:ln>
        </p:spPr>
      </p:pic>
      <p:pic>
        <p:nvPicPr>
          <p:cNvPr id="17419" name="Picture 46" descr="slogan_yellowglobe"/>
          <p:cNvPicPr>
            <a:picLocks noChangeAspect="1" noChangeArrowheads="1"/>
          </p:cNvPicPr>
          <p:nvPr/>
        </p:nvPicPr>
        <p:blipFill>
          <a:blip r:embed="rId6" cstate="print"/>
          <a:srcRect/>
          <a:stretch>
            <a:fillRect/>
          </a:stretch>
        </p:blipFill>
        <p:spPr bwMode="auto">
          <a:xfrm>
            <a:off x="5183188" y="2424113"/>
            <a:ext cx="3757612" cy="242887"/>
          </a:xfrm>
          <a:prstGeom prst="rect">
            <a:avLst/>
          </a:prstGeom>
          <a:noFill/>
          <a:ln w="9525">
            <a:noFill/>
            <a:miter lim="800000"/>
            <a:headEnd/>
            <a:tailEnd/>
          </a:ln>
        </p:spPr>
      </p:pic>
    </p:spTree>
    <p:extLst>
      <p:ext uri="{BB962C8B-B14F-4D97-AF65-F5344CB8AC3E}">
        <p14:creationId xmlns:p14="http://schemas.microsoft.com/office/powerpoint/2010/main" val="3353117548"/>
      </p:ext>
    </p:extLst>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1"/>
          <p:cNvSpPr txBox="1">
            <a:spLocks/>
          </p:cNvSpPr>
          <p:nvPr/>
        </p:nvSpPr>
        <p:spPr>
          <a:xfrm>
            <a:off x="693095" y="1547155"/>
            <a:ext cx="7772400" cy="4723815"/>
          </a:xfrm>
          <a:prstGeom prst="rect">
            <a:avLst/>
          </a:prstGeom>
        </p:spPr>
        <p:txBody>
          <a:bodyPr/>
          <a:lstStyle/>
          <a:p>
            <a:pPr algn="ctr">
              <a:spcBef>
                <a:spcPct val="30000"/>
              </a:spcBef>
            </a:pPr>
            <a:endParaRPr lang="en-US" sz="2000" b="1" dirty="0">
              <a:solidFill>
                <a:srgbClr val="000099"/>
              </a:solidFill>
            </a:endParaRPr>
          </a:p>
        </p:txBody>
      </p:sp>
      <p:sp>
        <p:nvSpPr>
          <p:cNvPr id="2" name="Title 1"/>
          <p:cNvSpPr>
            <a:spLocks noGrp="1"/>
          </p:cNvSpPr>
          <p:nvPr>
            <p:ph type="title"/>
          </p:nvPr>
        </p:nvSpPr>
        <p:spPr>
          <a:xfrm>
            <a:off x="2613345" y="87765"/>
            <a:ext cx="5999162" cy="729695"/>
          </a:xfrm>
        </p:spPr>
        <p:txBody>
          <a:bodyPr/>
          <a:lstStyle/>
          <a:p>
            <a:pPr algn="ctr"/>
            <a:r>
              <a:rPr lang="en-US" dirty="0"/>
              <a:t>Contract Technical Review</a:t>
            </a:r>
          </a:p>
        </p:txBody>
      </p:sp>
      <p:sp>
        <p:nvSpPr>
          <p:cNvPr id="3" name="Content Placeholder 2"/>
          <p:cNvSpPr>
            <a:spLocks noGrp="1"/>
          </p:cNvSpPr>
          <p:nvPr>
            <p:ph sz="half" idx="1"/>
          </p:nvPr>
        </p:nvSpPr>
        <p:spPr/>
        <p:txBody>
          <a:bodyPr/>
          <a:lstStyle/>
          <a:p>
            <a:pPr marL="0" indent="0">
              <a:buNone/>
            </a:pPr>
            <a:r>
              <a:rPr lang="en-US" dirty="0" smtClean="0">
                <a:effectLst>
                  <a:outerShdw blurRad="38100" dist="38100" dir="2700000" algn="tl">
                    <a:srgbClr val="000000">
                      <a:alpha val="43137"/>
                    </a:srgbClr>
                  </a:outerShdw>
                </a:effectLst>
              </a:rPr>
              <a:t>Clauses of Specific Interest </a:t>
            </a:r>
            <a:r>
              <a:rPr lang="en-US" dirty="0">
                <a:effectLst>
                  <a:outerShdw blurRad="38100" dist="38100" dir="2700000" algn="tl">
                    <a:srgbClr val="000000">
                      <a:alpha val="43137"/>
                    </a:srgbClr>
                  </a:outerShdw>
                </a:effectLst>
              </a:rPr>
              <a:t>to </a:t>
            </a:r>
            <a:r>
              <a:rPr lang="en-US" dirty="0" smtClean="0">
                <a:effectLst>
                  <a:outerShdw blurRad="38100" dist="38100" dir="2700000" algn="tl">
                    <a:srgbClr val="000000">
                      <a:alpha val="43137"/>
                    </a:srgbClr>
                  </a:outerShdw>
                </a:effectLst>
              </a:rPr>
              <a:t>Navy Nuclear </a:t>
            </a:r>
          </a:p>
          <a:p>
            <a:pPr marL="0" indent="0">
              <a:buNone/>
            </a:pPr>
            <a:endParaRPr lang="en-US" sz="1400" dirty="0" smtClean="0"/>
          </a:p>
          <a:p>
            <a:r>
              <a:rPr lang="en-US" dirty="0" smtClean="0">
                <a:solidFill>
                  <a:srgbClr val="FF0000"/>
                </a:solidFill>
                <a:effectLst>
                  <a:outerShdw blurRad="38100" dist="38100" dir="2700000" algn="tl">
                    <a:srgbClr val="000000">
                      <a:alpha val="43137"/>
                    </a:srgbClr>
                  </a:outerShdw>
                </a:effectLst>
              </a:rPr>
              <a:t>Specialty Metals</a:t>
            </a:r>
          </a:p>
          <a:p>
            <a:pPr marL="0" indent="0">
              <a:buNone/>
            </a:pPr>
            <a:endParaRPr lang="en-US" dirty="0" smtClean="0">
              <a:solidFill>
                <a:srgbClr val="FF0000"/>
              </a:solidFill>
              <a:effectLst>
                <a:outerShdw blurRad="38100" dist="38100" dir="2700000" algn="tl">
                  <a:srgbClr val="000000">
                    <a:alpha val="43137"/>
                  </a:srgbClr>
                </a:outerShdw>
              </a:effectLst>
            </a:endParaRPr>
          </a:p>
          <a:p>
            <a:r>
              <a:rPr lang="en-US" dirty="0" smtClean="0">
                <a:solidFill>
                  <a:srgbClr val="FF0000"/>
                </a:solidFill>
                <a:effectLst>
                  <a:outerShdw blurRad="38100" dist="38100" dir="2700000" algn="tl">
                    <a:srgbClr val="000000">
                      <a:alpha val="43137"/>
                    </a:srgbClr>
                  </a:outerShdw>
                </a:effectLst>
              </a:rPr>
              <a:t>Buy </a:t>
            </a:r>
            <a:r>
              <a:rPr lang="en-US" dirty="0">
                <a:solidFill>
                  <a:srgbClr val="FF0000"/>
                </a:solidFill>
                <a:effectLst>
                  <a:outerShdw blurRad="38100" dist="38100" dir="2700000" algn="tl">
                    <a:srgbClr val="000000">
                      <a:alpha val="43137"/>
                    </a:srgbClr>
                  </a:outerShdw>
                </a:effectLst>
              </a:rPr>
              <a:t>American </a:t>
            </a:r>
            <a:r>
              <a:rPr lang="en-US" dirty="0" smtClean="0">
                <a:solidFill>
                  <a:srgbClr val="FF0000"/>
                </a:solidFill>
                <a:effectLst>
                  <a:outerShdw blurRad="38100" dist="38100" dir="2700000" algn="tl">
                    <a:srgbClr val="000000">
                      <a:alpha val="43137"/>
                    </a:srgbClr>
                  </a:outerShdw>
                </a:effectLst>
              </a:rPr>
              <a:t>Act</a:t>
            </a:r>
          </a:p>
          <a:p>
            <a:pPr marL="0" indent="0">
              <a:buNone/>
            </a:pPr>
            <a:endParaRPr lang="en-US" dirty="0" smtClean="0">
              <a:solidFill>
                <a:srgbClr val="FF0000"/>
              </a:solidFill>
              <a:effectLst>
                <a:outerShdw blurRad="38100" dist="38100" dir="2700000" algn="tl">
                  <a:srgbClr val="000000">
                    <a:alpha val="43137"/>
                  </a:srgbClr>
                </a:outerShdw>
              </a:effectLst>
            </a:endParaRPr>
          </a:p>
          <a:p>
            <a:r>
              <a:rPr lang="en-US" dirty="0" smtClean="0">
                <a:solidFill>
                  <a:srgbClr val="FF0000"/>
                </a:solidFill>
                <a:effectLst>
                  <a:outerShdw blurRad="38100" dist="38100" dir="2700000" algn="tl">
                    <a:srgbClr val="000000">
                      <a:alpha val="43137"/>
                    </a:srgbClr>
                  </a:outerShdw>
                </a:effectLst>
              </a:rPr>
              <a:t>RFID </a:t>
            </a:r>
            <a:r>
              <a:rPr lang="en-US" dirty="0">
                <a:solidFill>
                  <a:srgbClr val="FF0000"/>
                </a:solidFill>
                <a:effectLst>
                  <a:outerShdw blurRad="38100" dist="38100" dir="2700000" algn="tl">
                    <a:srgbClr val="000000">
                      <a:alpha val="43137"/>
                    </a:srgbClr>
                  </a:outerShdw>
                </a:effectLst>
              </a:rPr>
              <a:t>vs. </a:t>
            </a:r>
            <a:r>
              <a:rPr lang="en-US" dirty="0" smtClean="0">
                <a:solidFill>
                  <a:srgbClr val="FF0000"/>
                </a:solidFill>
                <a:effectLst>
                  <a:outerShdw blurRad="38100" dist="38100" dir="2700000" algn="tl">
                    <a:srgbClr val="000000">
                      <a:alpha val="43137"/>
                    </a:srgbClr>
                  </a:outerShdw>
                </a:effectLst>
              </a:rPr>
              <a:t>IUID</a:t>
            </a:r>
            <a:endParaRPr lang="en-US" dirty="0">
              <a:solidFill>
                <a:srgbClr val="FF00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1"/>
          </p:nvPr>
        </p:nvSpPr>
        <p:spPr/>
        <p:txBody>
          <a:bodyPr/>
          <a:lstStyle/>
          <a:p>
            <a:pPr>
              <a:defRPr/>
            </a:pPr>
            <a:fld id="{09707E5A-5BD9-4283-80F4-DC0924DD6A5A}" type="slidenum">
              <a:rPr lang="en-US" smtClean="0"/>
              <a:pPr>
                <a:defRPr/>
              </a:pPr>
              <a:t>20</a:t>
            </a:fld>
            <a:endParaRPr lang="en-US" dirty="0"/>
          </a:p>
        </p:txBody>
      </p:sp>
    </p:spTree>
    <p:extLst>
      <p:ext uri="{BB962C8B-B14F-4D97-AF65-F5344CB8AC3E}">
        <p14:creationId xmlns:p14="http://schemas.microsoft.com/office/powerpoint/2010/main" val="18462131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1"/>
          <p:cNvSpPr txBox="1">
            <a:spLocks/>
          </p:cNvSpPr>
          <p:nvPr/>
        </p:nvSpPr>
        <p:spPr>
          <a:xfrm>
            <a:off x="693095" y="1547155"/>
            <a:ext cx="7772400" cy="4723815"/>
          </a:xfrm>
          <a:prstGeom prst="rect">
            <a:avLst/>
          </a:prstGeom>
        </p:spPr>
        <p:txBody>
          <a:bodyPr/>
          <a:lstStyle/>
          <a:p>
            <a:pPr algn="ctr">
              <a:spcBef>
                <a:spcPct val="30000"/>
              </a:spcBef>
            </a:pPr>
            <a:endParaRPr lang="en-US" sz="2000" b="1" dirty="0">
              <a:solidFill>
                <a:srgbClr val="000099"/>
              </a:solidFill>
            </a:endParaRPr>
          </a:p>
        </p:txBody>
      </p:sp>
      <p:sp>
        <p:nvSpPr>
          <p:cNvPr id="2" name="Title 1"/>
          <p:cNvSpPr>
            <a:spLocks noGrp="1"/>
          </p:cNvSpPr>
          <p:nvPr>
            <p:ph type="title"/>
          </p:nvPr>
        </p:nvSpPr>
        <p:spPr>
          <a:xfrm>
            <a:off x="2613345" y="87765"/>
            <a:ext cx="5999162" cy="729695"/>
          </a:xfrm>
        </p:spPr>
        <p:txBody>
          <a:bodyPr/>
          <a:lstStyle/>
          <a:p>
            <a:pPr algn="ctr"/>
            <a:r>
              <a:rPr lang="en-US" dirty="0"/>
              <a:t>Contract Technical Review</a:t>
            </a:r>
          </a:p>
        </p:txBody>
      </p:sp>
      <p:sp>
        <p:nvSpPr>
          <p:cNvPr id="3" name="Content Placeholder 2"/>
          <p:cNvSpPr>
            <a:spLocks noGrp="1"/>
          </p:cNvSpPr>
          <p:nvPr>
            <p:ph sz="half" idx="1"/>
          </p:nvPr>
        </p:nvSpPr>
        <p:spPr/>
        <p:txBody>
          <a:bodyPr/>
          <a:lstStyle/>
          <a:p>
            <a:pPr marL="0" indent="0">
              <a:buNone/>
            </a:pPr>
            <a:r>
              <a:rPr lang="en-US" dirty="0" smtClean="0">
                <a:effectLst>
                  <a:outerShdw blurRad="38100" dist="38100" dir="2700000" algn="tl">
                    <a:srgbClr val="000000">
                      <a:alpha val="43137"/>
                    </a:srgbClr>
                  </a:outerShdw>
                </a:effectLst>
              </a:rPr>
              <a:t>Clauses of Specific Interest </a:t>
            </a:r>
            <a:r>
              <a:rPr lang="en-US" dirty="0">
                <a:effectLst>
                  <a:outerShdw blurRad="38100" dist="38100" dir="2700000" algn="tl">
                    <a:srgbClr val="000000">
                      <a:alpha val="43137"/>
                    </a:srgbClr>
                  </a:outerShdw>
                </a:effectLst>
              </a:rPr>
              <a:t>to </a:t>
            </a:r>
            <a:r>
              <a:rPr lang="en-US" dirty="0" smtClean="0">
                <a:effectLst>
                  <a:outerShdw blurRad="38100" dist="38100" dir="2700000" algn="tl">
                    <a:srgbClr val="000000">
                      <a:alpha val="43137"/>
                    </a:srgbClr>
                  </a:outerShdw>
                </a:effectLst>
              </a:rPr>
              <a:t>Navy Nuclear </a:t>
            </a:r>
          </a:p>
          <a:p>
            <a:pPr marL="0" indent="0">
              <a:buNone/>
            </a:pPr>
            <a:endParaRPr lang="en-US" sz="1400" dirty="0" smtClean="0"/>
          </a:p>
          <a:p>
            <a:r>
              <a:rPr lang="en-US" dirty="0" smtClean="0">
                <a:solidFill>
                  <a:srgbClr val="FF0000"/>
                </a:solidFill>
                <a:effectLst>
                  <a:outerShdw blurRad="38100" dist="38100" dir="2700000" algn="tl">
                    <a:srgbClr val="000000">
                      <a:alpha val="43137"/>
                    </a:srgbClr>
                  </a:outerShdw>
                </a:effectLst>
              </a:rPr>
              <a:t>Specialty Metals </a:t>
            </a:r>
            <a:r>
              <a:rPr lang="en-US" dirty="0"/>
              <a:t>252.225-7008 Restriction on Acquisition of </a:t>
            </a:r>
            <a:r>
              <a:rPr lang="en-US" b="1" i="1" dirty="0"/>
              <a:t>Specialty Metals</a:t>
            </a:r>
            <a:r>
              <a:rPr lang="en-US" dirty="0"/>
              <a:t>. ..... (b) This </a:t>
            </a:r>
            <a:r>
              <a:rPr lang="en-US" b="1" i="1" dirty="0"/>
              <a:t>clause</a:t>
            </a:r>
            <a:r>
              <a:rPr lang="en-US" dirty="0"/>
              <a:t> implements 41 U.S.C chapter 83, Buy American. .... (b) Subject to the restrictions in section 225.872 of the Defense </a:t>
            </a:r>
            <a:r>
              <a:rPr lang="en-US" b="1" i="1" dirty="0"/>
              <a:t>FAR</a:t>
            </a:r>
            <a:r>
              <a:rPr lang="en-US" dirty="0"/>
              <a:t> Supplement, the Contractor shall not ...</a:t>
            </a:r>
          </a:p>
          <a:p>
            <a:endParaRPr lang="en-US" dirty="0"/>
          </a:p>
        </p:txBody>
      </p:sp>
      <p:sp>
        <p:nvSpPr>
          <p:cNvPr id="4" name="Slide Number Placeholder 3"/>
          <p:cNvSpPr>
            <a:spLocks noGrp="1"/>
          </p:cNvSpPr>
          <p:nvPr>
            <p:ph type="sldNum" sz="quarter" idx="11"/>
          </p:nvPr>
        </p:nvSpPr>
        <p:spPr/>
        <p:txBody>
          <a:bodyPr/>
          <a:lstStyle/>
          <a:p>
            <a:pPr>
              <a:defRPr/>
            </a:pPr>
            <a:fld id="{09707E5A-5BD9-4283-80F4-DC0924DD6A5A}" type="slidenum">
              <a:rPr lang="en-US" smtClean="0"/>
              <a:pPr>
                <a:defRPr/>
              </a:pPr>
              <a:t>21</a:t>
            </a:fld>
            <a:endParaRPr lang="en-US" dirty="0"/>
          </a:p>
        </p:txBody>
      </p:sp>
    </p:spTree>
    <p:extLst>
      <p:ext uri="{BB962C8B-B14F-4D97-AF65-F5344CB8AC3E}">
        <p14:creationId xmlns:p14="http://schemas.microsoft.com/office/powerpoint/2010/main" val="25797208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1"/>
          <p:cNvSpPr txBox="1">
            <a:spLocks/>
          </p:cNvSpPr>
          <p:nvPr/>
        </p:nvSpPr>
        <p:spPr>
          <a:xfrm>
            <a:off x="693095" y="1547155"/>
            <a:ext cx="7772400" cy="4723815"/>
          </a:xfrm>
          <a:prstGeom prst="rect">
            <a:avLst/>
          </a:prstGeom>
        </p:spPr>
        <p:txBody>
          <a:bodyPr/>
          <a:lstStyle/>
          <a:p>
            <a:pPr algn="ctr">
              <a:spcBef>
                <a:spcPct val="30000"/>
              </a:spcBef>
            </a:pPr>
            <a:endParaRPr lang="en-US" sz="2000" b="1" dirty="0">
              <a:solidFill>
                <a:srgbClr val="000099"/>
              </a:solidFill>
            </a:endParaRPr>
          </a:p>
        </p:txBody>
      </p:sp>
      <p:sp>
        <p:nvSpPr>
          <p:cNvPr id="2" name="Title 1"/>
          <p:cNvSpPr>
            <a:spLocks noGrp="1"/>
          </p:cNvSpPr>
          <p:nvPr>
            <p:ph type="title"/>
          </p:nvPr>
        </p:nvSpPr>
        <p:spPr>
          <a:xfrm>
            <a:off x="2613345" y="87765"/>
            <a:ext cx="5999162" cy="729695"/>
          </a:xfrm>
        </p:spPr>
        <p:txBody>
          <a:bodyPr/>
          <a:lstStyle/>
          <a:p>
            <a:pPr algn="ctr"/>
            <a:r>
              <a:rPr lang="en-US" dirty="0"/>
              <a:t>Contract Technical Review</a:t>
            </a:r>
          </a:p>
        </p:txBody>
      </p:sp>
      <p:sp>
        <p:nvSpPr>
          <p:cNvPr id="3" name="Content Placeholder 2"/>
          <p:cNvSpPr>
            <a:spLocks noGrp="1"/>
          </p:cNvSpPr>
          <p:nvPr>
            <p:ph sz="half" idx="1"/>
          </p:nvPr>
        </p:nvSpPr>
        <p:spPr>
          <a:xfrm>
            <a:off x="117021" y="2405856"/>
            <a:ext cx="5683940" cy="4114800"/>
          </a:xfrm>
        </p:spPr>
        <p:txBody>
          <a:bodyPr/>
          <a:lstStyle/>
          <a:p>
            <a:r>
              <a:rPr lang="en-US" dirty="0" smtClean="0">
                <a:solidFill>
                  <a:srgbClr val="FF0000"/>
                </a:solidFill>
                <a:effectLst>
                  <a:outerShdw blurRad="38100" dist="38100" dir="2700000" algn="tl">
                    <a:srgbClr val="000000">
                      <a:alpha val="43137"/>
                    </a:srgbClr>
                  </a:outerShdw>
                </a:effectLst>
              </a:rPr>
              <a:t>Buy </a:t>
            </a:r>
            <a:r>
              <a:rPr lang="en-US" dirty="0">
                <a:solidFill>
                  <a:srgbClr val="FF0000"/>
                </a:solidFill>
                <a:effectLst>
                  <a:outerShdw blurRad="38100" dist="38100" dir="2700000" algn="tl">
                    <a:srgbClr val="000000">
                      <a:alpha val="43137"/>
                    </a:srgbClr>
                  </a:outerShdw>
                </a:effectLst>
              </a:rPr>
              <a:t>American Act</a:t>
            </a:r>
          </a:p>
          <a:p>
            <a:pPr marL="0" indent="0">
              <a:buNone/>
            </a:pPr>
            <a:r>
              <a:rPr lang="en-US" sz="2400" dirty="0"/>
              <a:t>The Buy American statute (formerly the Buy American Act, 41 U.S.C. § 10a–10d) was passed by U.S. Congress in 1933. The purpose of the Buy American statute is to provide preferential treatment for domestic sources of supplies, manufactured goods, and construction material for public use unless a specific exemption applies. </a:t>
            </a:r>
            <a:endParaRPr lang="en-US" sz="2400" dirty="0" smtClean="0"/>
          </a:p>
          <a:p>
            <a:pPr marL="0" indent="0">
              <a:buNone/>
            </a:pPr>
            <a:endParaRPr lang="en-US" dirty="0" smtClean="0"/>
          </a:p>
          <a:p>
            <a:pPr marL="0" indent="0">
              <a:buNone/>
            </a:pPr>
            <a:endParaRPr lang="en-US" dirty="0" smtClean="0"/>
          </a:p>
          <a:p>
            <a:pPr marL="0" indent="0">
              <a:buNone/>
            </a:pPr>
            <a:endParaRPr lang="en-US" dirty="0"/>
          </a:p>
          <a:p>
            <a:pPr marL="0" indent="0">
              <a:buNone/>
            </a:pPr>
            <a:r>
              <a:rPr lang="en-US" dirty="0" smtClean="0"/>
              <a:t> </a:t>
            </a:r>
          </a:p>
          <a:p>
            <a:pPr marL="0" indent="0">
              <a:buNone/>
            </a:pPr>
            <a:endParaRPr lang="en-US" dirty="0"/>
          </a:p>
          <a:p>
            <a:pPr marL="0" indent="0">
              <a:buNone/>
            </a:pPr>
            <a:endParaRPr lang="en-US" dirty="0" smtClean="0"/>
          </a:p>
          <a:p>
            <a:pPr marL="0" indent="0">
              <a:buNone/>
            </a:pPr>
            <a:endParaRPr lang="en-US" sz="1400" dirty="0" smtClean="0"/>
          </a:p>
          <a:p>
            <a:endParaRPr lang="en-US" dirty="0"/>
          </a:p>
        </p:txBody>
      </p:sp>
      <p:sp>
        <p:nvSpPr>
          <p:cNvPr id="4" name="Slide Number Placeholder 3"/>
          <p:cNvSpPr>
            <a:spLocks noGrp="1"/>
          </p:cNvSpPr>
          <p:nvPr>
            <p:ph type="sldNum" sz="quarter" idx="11"/>
          </p:nvPr>
        </p:nvSpPr>
        <p:spPr/>
        <p:txBody>
          <a:bodyPr/>
          <a:lstStyle/>
          <a:p>
            <a:pPr>
              <a:defRPr/>
            </a:pPr>
            <a:fld id="{09707E5A-5BD9-4283-80F4-DC0924DD6A5A}" type="slidenum">
              <a:rPr lang="en-US" smtClean="0"/>
              <a:pPr>
                <a:defRPr/>
              </a:pPr>
              <a:t>22</a:t>
            </a:fld>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0961" y="2737710"/>
            <a:ext cx="3226020" cy="3451092"/>
          </a:xfrm>
          <a:prstGeom prst="rect">
            <a:avLst/>
          </a:prstGeom>
        </p:spPr>
      </p:pic>
      <p:sp>
        <p:nvSpPr>
          <p:cNvPr id="12" name="TextBox 11"/>
          <p:cNvSpPr txBox="1"/>
          <p:nvPr/>
        </p:nvSpPr>
        <p:spPr bwMode="auto">
          <a:xfrm>
            <a:off x="117020" y="1631189"/>
            <a:ext cx="8180265" cy="523220"/>
          </a:xfrm>
          <a:prstGeom prst="rect">
            <a:avLst/>
          </a:prstGeom>
          <a:noFill/>
          <a:ln w="9525">
            <a:noFill/>
            <a:miter lim="800000"/>
            <a:headEnd/>
            <a:tailEnd/>
          </a:ln>
        </p:spPr>
        <p:txBody>
          <a:bodyPr wrap="square" rtlCol="0" anchor="ctr">
            <a:spAutoFit/>
          </a:bodyPr>
          <a:lstStyle/>
          <a:p>
            <a:pPr marL="0" indent="0">
              <a:buNone/>
            </a:pPr>
            <a:r>
              <a:rPr lang="en-US" sz="2800" dirty="0">
                <a:solidFill>
                  <a:srgbClr val="002C76"/>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Clauses of Specific Interest to Navy Nuclear </a:t>
            </a:r>
          </a:p>
        </p:txBody>
      </p:sp>
    </p:spTree>
    <p:extLst>
      <p:ext uri="{BB962C8B-B14F-4D97-AF65-F5344CB8AC3E}">
        <p14:creationId xmlns:p14="http://schemas.microsoft.com/office/powerpoint/2010/main" val="21185326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1"/>
          <p:cNvSpPr txBox="1">
            <a:spLocks/>
          </p:cNvSpPr>
          <p:nvPr/>
        </p:nvSpPr>
        <p:spPr>
          <a:xfrm>
            <a:off x="693095" y="1547155"/>
            <a:ext cx="7772400" cy="4723815"/>
          </a:xfrm>
          <a:prstGeom prst="rect">
            <a:avLst/>
          </a:prstGeom>
        </p:spPr>
        <p:txBody>
          <a:bodyPr/>
          <a:lstStyle/>
          <a:p>
            <a:pPr algn="ctr">
              <a:spcBef>
                <a:spcPct val="30000"/>
              </a:spcBef>
            </a:pPr>
            <a:endParaRPr lang="en-US" sz="2000" b="1" dirty="0">
              <a:solidFill>
                <a:srgbClr val="000099"/>
              </a:solidFill>
            </a:endParaRPr>
          </a:p>
        </p:txBody>
      </p:sp>
      <p:sp>
        <p:nvSpPr>
          <p:cNvPr id="2" name="Title 1"/>
          <p:cNvSpPr>
            <a:spLocks noGrp="1"/>
          </p:cNvSpPr>
          <p:nvPr>
            <p:ph type="title"/>
          </p:nvPr>
        </p:nvSpPr>
        <p:spPr>
          <a:xfrm>
            <a:off x="2613345" y="87765"/>
            <a:ext cx="5999162" cy="729695"/>
          </a:xfrm>
        </p:spPr>
        <p:txBody>
          <a:bodyPr/>
          <a:lstStyle/>
          <a:p>
            <a:pPr algn="ctr"/>
            <a:r>
              <a:rPr lang="en-US" dirty="0"/>
              <a:t>Contract Technical Review</a:t>
            </a:r>
          </a:p>
        </p:txBody>
      </p:sp>
      <p:sp>
        <p:nvSpPr>
          <p:cNvPr id="3" name="Content Placeholder 2"/>
          <p:cNvSpPr>
            <a:spLocks noGrp="1"/>
          </p:cNvSpPr>
          <p:nvPr>
            <p:ph sz="half" idx="1"/>
          </p:nvPr>
        </p:nvSpPr>
        <p:spPr/>
        <p:txBody>
          <a:bodyPr/>
          <a:lstStyle/>
          <a:p>
            <a:pPr marL="0" indent="0">
              <a:buNone/>
            </a:pPr>
            <a:r>
              <a:rPr lang="en-US" dirty="0" smtClean="0"/>
              <a:t>Clauses of Specific Interest </a:t>
            </a:r>
            <a:r>
              <a:rPr lang="en-US" dirty="0"/>
              <a:t>to </a:t>
            </a:r>
            <a:r>
              <a:rPr lang="en-US" dirty="0" smtClean="0"/>
              <a:t>Navy Nuclear</a:t>
            </a:r>
          </a:p>
          <a:p>
            <a:r>
              <a:rPr lang="en-US" dirty="0" smtClean="0">
                <a:solidFill>
                  <a:srgbClr val="FF0000"/>
                </a:solidFill>
                <a:effectLst>
                  <a:outerShdw blurRad="38100" dist="38100" dir="2700000" algn="tl">
                    <a:srgbClr val="000000">
                      <a:alpha val="43137"/>
                    </a:srgbClr>
                  </a:outerShdw>
                </a:effectLst>
              </a:rPr>
              <a:t>Buy American Act</a:t>
            </a:r>
          </a:p>
          <a:p>
            <a:pPr marL="0" indent="0">
              <a:buNone/>
            </a:pPr>
            <a:r>
              <a:rPr lang="en-US" sz="2400" dirty="0"/>
              <a:t>The statute requires the federal government to purchase domestic supplies for use in the United States, if— (a) The supply contract exceeds the micro-purchase threshold; or (b) The supply portion of a contract for services that involves the furnishing of supplies exceeds the micro-purchase threshold. In determining what are domestic goods, the place of mining, production, or manufacture is controlling.  The Buy American statute has separate provisions for supply contracts and construction contracts, and applies to small business set-asides.</a:t>
            </a:r>
            <a:endParaRPr lang="en-US" sz="2400" dirty="0" smtClean="0"/>
          </a:p>
          <a:p>
            <a:pPr marL="0" indent="0">
              <a:buNone/>
            </a:pPr>
            <a:endParaRPr lang="en-US" dirty="0" smtClean="0"/>
          </a:p>
          <a:p>
            <a:pPr marL="0" indent="0">
              <a:buNone/>
            </a:pPr>
            <a:endParaRPr lang="en-US" dirty="0"/>
          </a:p>
          <a:p>
            <a:pPr marL="0" indent="0">
              <a:buNone/>
            </a:pPr>
            <a:r>
              <a:rPr lang="en-US" dirty="0" smtClean="0"/>
              <a:t> </a:t>
            </a:r>
          </a:p>
          <a:p>
            <a:pPr marL="0" indent="0">
              <a:buNone/>
            </a:pPr>
            <a:endParaRPr lang="en-US" dirty="0"/>
          </a:p>
          <a:p>
            <a:pPr marL="0" indent="0">
              <a:buNone/>
            </a:pPr>
            <a:endParaRPr lang="en-US" dirty="0" smtClean="0"/>
          </a:p>
          <a:p>
            <a:pPr marL="0" indent="0">
              <a:buNone/>
            </a:pPr>
            <a:endParaRPr lang="en-US" sz="1400" dirty="0" smtClean="0"/>
          </a:p>
          <a:p>
            <a:endParaRPr lang="en-US" dirty="0"/>
          </a:p>
        </p:txBody>
      </p:sp>
      <p:sp>
        <p:nvSpPr>
          <p:cNvPr id="4" name="Slide Number Placeholder 3"/>
          <p:cNvSpPr>
            <a:spLocks noGrp="1"/>
          </p:cNvSpPr>
          <p:nvPr>
            <p:ph type="sldNum" sz="quarter" idx="11"/>
          </p:nvPr>
        </p:nvSpPr>
        <p:spPr/>
        <p:txBody>
          <a:bodyPr/>
          <a:lstStyle/>
          <a:p>
            <a:pPr>
              <a:defRPr/>
            </a:pPr>
            <a:fld id="{09707E5A-5BD9-4283-80F4-DC0924DD6A5A}" type="slidenum">
              <a:rPr lang="en-US" smtClean="0"/>
              <a:pPr>
                <a:defRPr/>
              </a:pPr>
              <a:t>23</a:t>
            </a:fld>
            <a:endParaRPr lang="en-US" dirty="0"/>
          </a:p>
        </p:txBody>
      </p:sp>
    </p:spTree>
    <p:extLst>
      <p:ext uri="{BB962C8B-B14F-4D97-AF65-F5344CB8AC3E}">
        <p14:creationId xmlns:p14="http://schemas.microsoft.com/office/powerpoint/2010/main" val="35995708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1"/>
          <p:cNvSpPr txBox="1">
            <a:spLocks/>
          </p:cNvSpPr>
          <p:nvPr/>
        </p:nvSpPr>
        <p:spPr>
          <a:xfrm>
            <a:off x="693095" y="1547155"/>
            <a:ext cx="7772400" cy="4723815"/>
          </a:xfrm>
          <a:prstGeom prst="rect">
            <a:avLst/>
          </a:prstGeom>
        </p:spPr>
        <p:txBody>
          <a:bodyPr/>
          <a:lstStyle/>
          <a:p>
            <a:pPr algn="ctr">
              <a:spcBef>
                <a:spcPct val="30000"/>
              </a:spcBef>
            </a:pPr>
            <a:endParaRPr lang="en-US" sz="2000" b="1" dirty="0">
              <a:solidFill>
                <a:srgbClr val="000099"/>
              </a:solidFill>
            </a:endParaRPr>
          </a:p>
        </p:txBody>
      </p:sp>
      <p:sp>
        <p:nvSpPr>
          <p:cNvPr id="2" name="Title 1"/>
          <p:cNvSpPr>
            <a:spLocks noGrp="1"/>
          </p:cNvSpPr>
          <p:nvPr>
            <p:ph type="title"/>
          </p:nvPr>
        </p:nvSpPr>
        <p:spPr>
          <a:xfrm>
            <a:off x="2613345" y="87765"/>
            <a:ext cx="5999162" cy="729695"/>
          </a:xfrm>
        </p:spPr>
        <p:txBody>
          <a:bodyPr/>
          <a:lstStyle/>
          <a:p>
            <a:pPr algn="ctr"/>
            <a:r>
              <a:rPr lang="en-US" dirty="0"/>
              <a:t>Contract Technical Review</a:t>
            </a:r>
          </a:p>
        </p:txBody>
      </p:sp>
      <p:sp>
        <p:nvSpPr>
          <p:cNvPr id="3" name="Content Placeholder 2"/>
          <p:cNvSpPr>
            <a:spLocks noGrp="1"/>
          </p:cNvSpPr>
          <p:nvPr>
            <p:ph sz="half" idx="1"/>
          </p:nvPr>
        </p:nvSpPr>
        <p:spPr/>
        <p:txBody>
          <a:bodyPr/>
          <a:lstStyle/>
          <a:p>
            <a:pPr marL="0" indent="0">
              <a:buNone/>
            </a:pPr>
            <a:r>
              <a:rPr lang="en-US" dirty="0" smtClean="0">
                <a:effectLst>
                  <a:outerShdw blurRad="38100" dist="38100" dir="2700000" algn="tl">
                    <a:srgbClr val="000000">
                      <a:alpha val="43137"/>
                    </a:srgbClr>
                  </a:outerShdw>
                </a:effectLst>
              </a:rPr>
              <a:t>Clauses of Specific Interest </a:t>
            </a:r>
            <a:r>
              <a:rPr lang="en-US" dirty="0">
                <a:effectLst>
                  <a:outerShdw blurRad="38100" dist="38100" dir="2700000" algn="tl">
                    <a:srgbClr val="000000">
                      <a:alpha val="43137"/>
                    </a:srgbClr>
                  </a:outerShdw>
                </a:effectLst>
              </a:rPr>
              <a:t>to </a:t>
            </a:r>
            <a:r>
              <a:rPr lang="en-US" dirty="0" smtClean="0">
                <a:effectLst>
                  <a:outerShdw blurRad="38100" dist="38100" dir="2700000" algn="tl">
                    <a:srgbClr val="000000">
                      <a:alpha val="43137"/>
                    </a:srgbClr>
                  </a:outerShdw>
                </a:effectLst>
              </a:rPr>
              <a:t>Navy Nuclear </a:t>
            </a:r>
          </a:p>
          <a:p>
            <a:pPr marL="0" indent="0">
              <a:buNone/>
            </a:pPr>
            <a:endParaRPr lang="en-US" sz="1400" dirty="0" smtClean="0"/>
          </a:p>
          <a:p>
            <a:r>
              <a:rPr lang="en-US" dirty="0" smtClean="0">
                <a:solidFill>
                  <a:srgbClr val="FF0000"/>
                </a:solidFill>
                <a:effectLst>
                  <a:outerShdw blurRad="38100" dist="38100" dir="2700000" algn="tl">
                    <a:srgbClr val="000000">
                      <a:alpha val="43137"/>
                    </a:srgbClr>
                  </a:outerShdw>
                </a:effectLst>
              </a:rPr>
              <a:t>RFID </a:t>
            </a:r>
            <a:r>
              <a:rPr lang="en-US" sz="1800" b="1" u="sng" dirty="0">
                <a:solidFill>
                  <a:schemeClr val="tx1"/>
                </a:solidFill>
              </a:rPr>
              <a:t>Radio Frequency Identification</a:t>
            </a:r>
            <a:r>
              <a:rPr lang="en-US" sz="1800" b="1" u="sng" dirty="0" smtClean="0">
                <a:solidFill>
                  <a:schemeClr val="tx1"/>
                </a:solidFill>
                <a:effectLst>
                  <a:outerShdw blurRad="38100" dist="38100" dir="2700000" algn="tl">
                    <a:srgbClr val="000000">
                      <a:alpha val="43137"/>
                    </a:srgbClr>
                  </a:outerShdw>
                </a:effectLst>
              </a:rPr>
              <a:t> </a:t>
            </a:r>
            <a:r>
              <a:rPr lang="en-US" sz="1800" dirty="0" smtClean="0">
                <a:solidFill>
                  <a:srgbClr val="FF0000"/>
                </a:solidFill>
                <a:effectLst>
                  <a:outerShdw blurRad="38100" dist="38100" dir="2700000" algn="tl">
                    <a:srgbClr val="000000">
                      <a:alpha val="43137"/>
                    </a:srgbClr>
                  </a:outerShdw>
                </a:effectLst>
              </a:rPr>
              <a:t> </a:t>
            </a:r>
            <a:r>
              <a:rPr lang="en-US" sz="1400" b="1" u="sng" dirty="0" smtClean="0">
                <a:solidFill>
                  <a:schemeClr val="tx1"/>
                </a:solidFill>
              </a:rPr>
              <a:t> </a:t>
            </a:r>
            <a:endParaRPr lang="en-US" sz="1400" b="1" u="sng" dirty="0" smtClean="0">
              <a:solidFill>
                <a:schemeClr val="tx1"/>
              </a:solidFill>
              <a:effectLst>
                <a:outerShdw blurRad="38100" dist="38100" dir="2700000" algn="tl">
                  <a:srgbClr val="000000">
                    <a:alpha val="43137"/>
                  </a:srgbClr>
                </a:outerShdw>
              </a:effectLst>
            </a:endParaRPr>
          </a:p>
          <a:p>
            <a:pPr marL="0" indent="0">
              <a:buNone/>
            </a:pPr>
            <a:r>
              <a:rPr lang="en-US" sz="1800" dirty="0" smtClean="0"/>
              <a:t>An </a:t>
            </a:r>
            <a:r>
              <a:rPr lang="en-US" sz="1800" dirty="0"/>
              <a:t>automatic identification and data </a:t>
            </a:r>
            <a:r>
              <a:rPr lang="en-US" sz="1800" dirty="0" smtClean="0"/>
              <a:t>capture technology </a:t>
            </a:r>
            <a:r>
              <a:rPr lang="en-US" sz="1800" dirty="0"/>
              <a:t>comprised of one or more reader/interrogators and one or more RF transponders </a:t>
            </a:r>
            <a:r>
              <a:rPr lang="en-US" sz="1800" dirty="0" smtClean="0"/>
              <a:t>in which </a:t>
            </a:r>
            <a:r>
              <a:rPr lang="en-US" sz="1800" dirty="0"/>
              <a:t>data transfer is achieved by means of suitably modulated inductive or </a:t>
            </a:r>
            <a:r>
              <a:rPr lang="en-US" sz="1800" dirty="0" smtClean="0"/>
              <a:t>radiating electromagnetic </a:t>
            </a:r>
            <a:r>
              <a:rPr lang="en-US" sz="1800" dirty="0"/>
              <a:t>carriers</a:t>
            </a:r>
            <a:r>
              <a:rPr lang="en-US" sz="1800" dirty="0" smtClean="0"/>
              <a:t>.</a:t>
            </a:r>
          </a:p>
          <a:p>
            <a:pPr marL="0" indent="0">
              <a:buNone/>
            </a:pPr>
            <a:endParaRPr lang="en-US" sz="2000" dirty="0">
              <a:solidFill>
                <a:srgbClr val="FF0000"/>
              </a:solidFill>
              <a:effectLst>
                <a:outerShdw blurRad="38100" dist="38100" dir="2700000" algn="tl">
                  <a:srgbClr val="000000">
                    <a:alpha val="43137"/>
                  </a:srgbClr>
                </a:outerShdw>
              </a:effectLst>
            </a:endParaRPr>
          </a:p>
          <a:p>
            <a:r>
              <a:rPr lang="en-US" dirty="0">
                <a:solidFill>
                  <a:srgbClr val="FF0000"/>
                </a:solidFill>
                <a:effectLst>
                  <a:outerShdw blurRad="38100" dist="38100" dir="2700000" algn="tl">
                    <a:srgbClr val="000000">
                      <a:alpha val="43137"/>
                    </a:srgbClr>
                  </a:outerShdw>
                </a:effectLst>
              </a:rPr>
              <a:t>IUID</a:t>
            </a:r>
            <a:r>
              <a:rPr lang="en-US" sz="2000" dirty="0" smtClean="0">
                <a:solidFill>
                  <a:srgbClr val="FF0000"/>
                </a:solidFill>
                <a:effectLst>
                  <a:outerShdw blurRad="38100" dist="38100" dir="2700000" algn="tl">
                    <a:srgbClr val="000000">
                      <a:alpha val="43137"/>
                    </a:srgbClr>
                  </a:outerShdw>
                </a:effectLst>
              </a:rPr>
              <a:t> </a:t>
            </a:r>
            <a:r>
              <a:rPr lang="en-US" sz="1800" b="1" u="sng" dirty="0">
                <a:solidFill>
                  <a:schemeClr val="tx1"/>
                </a:solidFill>
              </a:rPr>
              <a:t>Item Unique </a:t>
            </a:r>
            <a:r>
              <a:rPr lang="en-US" sz="1800" b="1" u="sng" dirty="0" smtClean="0">
                <a:solidFill>
                  <a:schemeClr val="tx1"/>
                </a:solidFill>
              </a:rPr>
              <a:t>Identification</a:t>
            </a:r>
          </a:p>
          <a:p>
            <a:pPr marL="0" indent="0">
              <a:buNone/>
            </a:pPr>
            <a:r>
              <a:rPr lang="en-US" sz="1800" dirty="0"/>
              <a:t>A system of establishing unique item identifiers (UII) within the DoD by assigning a machine-readable character string or number to a discrete item, which serves to distinguish it from other like and unlike items. (Ref: </a:t>
            </a:r>
            <a:r>
              <a:rPr lang="en-US" sz="1800" b="1" dirty="0"/>
              <a:t>MIL-STD-130N Change 1</a:t>
            </a:r>
            <a:r>
              <a:rPr lang="en-US" sz="1800" dirty="0"/>
              <a:t>)</a:t>
            </a:r>
            <a:endParaRPr lang="en-US" sz="1800" dirty="0">
              <a:solidFill>
                <a:srgbClr val="FF00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1"/>
          </p:nvPr>
        </p:nvSpPr>
        <p:spPr/>
        <p:txBody>
          <a:bodyPr/>
          <a:lstStyle/>
          <a:p>
            <a:pPr>
              <a:defRPr/>
            </a:pPr>
            <a:fld id="{09707E5A-5BD9-4283-80F4-DC0924DD6A5A}" type="slidenum">
              <a:rPr lang="en-US" smtClean="0"/>
              <a:pPr>
                <a:defRPr/>
              </a:pPr>
              <a:t>24</a:t>
            </a:fld>
            <a:endParaRPr lang="en-US" dirty="0"/>
          </a:p>
        </p:txBody>
      </p:sp>
    </p:spTree>
    <p:extLst>
      <p:ext uri="{BB962C8B-B14F-4D97-AF65-F5344CB8AC3E}">
        <p14:creationId xmlns:p14="http://schemas.microsoft.com/office/powerpoint/2010/main" val="788011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1"/>
          <p:cNvSpPr txBox="1">
            <a:spLocks/>
          </p:cNvSpPr>
          <p:nvPr/>
        </p:nvSpPr>
        <p:spPr>
          <a:xfrm>
            <a:off x="693095" y="1547155"/>
            <a:ext cx="7772400" cy="4723815"/>
          </a:xfrm>
          <a:prstGeom prst="rect">
            <a:avLst/>
          </a:prstGeom>
        </p:spPr>
        <p:txBody>
          <a:bodyPr/>
          <a:lstStyle/>
          <a:p>
            <a:pPr algn="ctr">
              <a:spcBef>
                <a:spcPct val="30000"/>
              </a:spcBef>
            </a:pPr>
            <a:endParaRPr lang="en-US" sz="2000" b="1" dirty="0">
              <a:solidFill>
                <a:srgbClr val="000099"/>
              </a:solidFill>
            </a:endParaRPr>
          </a:p>
        </p:txBody>
      </p:sp>
      <p:sp>
        <p:nvSpPr>
          <p:cNvPr id="2" name="Title 1"/>
          <p:cNvSpPr>
            <a:spLocks noGrp="1"/>
          </p:cNvSpPr>
          <p:nvPr>
            <p:ph type="title"/>
          </p:nvPr>
        </p:nvSpPr>
        <p:spPr>
          <a:xfrm>
            <a:off x="2613345" y="87765"/>
            <a:ext cx="5999162" cy="883315"/>
          </a:xfrm>
        </p:spPr>
        <p:txBody>
          <a:bodyPr/>
          <a:lstStyle/>
          <a:p>
            <a:pPr algn="ctr"/>
            <a:r>
              <a:rPr lang="en-US" sz="2800" dirty="0" smtClean="0"/>
              <a:t>Contract Technical Review Elements</a:t>
            </a:r>
            <a:endParaRPr lang="en-US" sz="2800" dirty="0"/>
          </a:p>
        </p:txBody>
      </p:sp>
      <p:sp>
        <p:nvSpPr>
          <p:cNvPr id="3" name="Content Placeholder 2"/>
          <p:cNvSpPr>
            <a:spLocks noGrp="1"/>
          </p:cNvSpPr>
          <p:nvPr>
            <p:ph sz="half" idx="1"/>
          </p:nvPr>
        </p:nvSpPr>
        <p:spPr>
          <a:xfrm>
            <a:off x="674658" y="1662370"/>
            <a:ext cx="8301037" cy="4823780"/>
          </a:xfrm>
        </p:spPr>
        <p:txBody>
          <a:bodyPr/>
          <a:lstStyle/>
          <a:p>
            <a:r>
              <a:rPr lang="en-US" dirty="0"/>
              <a:t>Contract and Contract modification</a:t>
            </a:r>
          </a:p>
          <a:p>
            <a:r>
              <a:rPr lang="en-US" dirty="0"/>
              <a:t>Drawings and Revisions</a:t>
            </a:r>
          </a:p>
          <a:p>
            <a:r>
              <a:rPr lang="en-US" dirty="0" smtClean="0"/>
              <a:t>Specifications, Standards, QML/QPL  </a:t>
            </a:r>
            <a:r>
              <a:rPr lang="en-US" dirty="0"/>
              <a:t>(Qualified </a:t>
            </a:r>
            <a:r>
              <a:rPr lang="en-US" dirty="0" smtClean="0"/>
              <a:t>Manufacturer's </a:t>
            </a:r>
            <a:r>
              <a:rPr lang="en-US" dirty="0"/>
              <a:t>List/Parts List) </a:t>
            </a:r>
          </a:p>
          <a:p>
            <a:r>
              <a:rPr lang="en-US" dirty="0"/>
              <a:t>Data Requirements</a:t>
            </a:r>
          </a:p>
          <a:p>
            <a:pPr>
              <a:lnSpc>
                <a:spcPct val="100000"/>
              </a:lnSpc>
              <a:spcBef>
                <a:spcPts val="0"/>
              </a:spcBef>
            </a:pPr>
            <a:r>
              <a:rPr lang="en-US" dirty="0"/>
              <a:t>Additional Factors </a:t>
            </a:r>
          </a:p>
          <a:p>
            <a:pPr lvl="1">
              <a:lnSpc>
                <a:spcPct val="150000"/>
              </a:lnSpc>
              <a:spcBef>
                <a:spcPts val="0"/>
              </a:spcBef>
            </a:pPr>
            <a:r>
              <a:rPr lang="en-US" dirty="0" smtClean="0"/>
              <a:t>Pre-award </a:t>
            </a:r>
            <a:r>
              <a:rPr lang="en-US" dirty="0"/>
              <a:t>Surveys (PAS)</a:t>
            </a:r>
          </a:p>
          <a:p>
            <a:pPr lvl="1">
              <a:lnSpc>
                <a:spcPct val="150000"/>
              </a:lnSpc>
              <a:spcBef>
                <a:spcPts val="0"/>
              </a:spcBef>
            </a:pPr>
            <a:r>
              <a:rPr lang="en-US" dirty="0"/>
              <a:t>Past Performance Information (PPI) / DC&amp;A</a:t>
            </a:r>
          </a:p>
          <a:p>
            <a:pPr lvl="1">
              <a:lnSpc>
                <a:spcPct val="150000"/>
              </a:lnSpc>
              <a:spcBef>
                <a:spcPts val="0"/>
              </a:spcBef>
            </a:pPr>
            <a:r>
              <a:rPr lang="en-US" dirty="0"/>
              <a:t>Any other available records</a:t>
            </a:r>
          </a:p>
          <a:p>
            <a:pPr lvl="1">
              <a:lnSpc>
                <a:spcPct val="100000"/>
              </a:lnSpc>
              <a:spcBef>
                <a:spcPts val="0"/>
              </a:spcBef>
            </a:pPr>
            <a:endParaRPr lang="en-US" dirty="0"/>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09707E5A-5BD9-4283-80F4-DC0924DD6A5A}" type="slidenum">
              <a:rPr lang="en-US" smtClean="0"/>
              <a:pPr>
                <a:defRPr/>
              </a:pPr>
              <a:t>25</a:t>
            </a:fld>
            <a:endParaRPr lang="en-US" dirty="0"/>
          </a:p>
        </p:txBody>
      </p:sp>
    </p:spTree>
    <p:extLst>
      <p:ext uri="{BB962C8B-B14F-4D97-AF65-F5344CB8AC3E}">
        <p14:creationId xmlns:p14="http://schemas.microsoft.com/office/powerpoint/2010/main" val="36370190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1"/>
          <p:cNvSpPr txBox="1">
            <a:spLocks/>
          </p:cNvSpPr>
          <p:nvPr/>
        </p:nvSpPr>
        <p:spPr>
          <a:xfrm>
            <a:off x="693095" y="1547155"/>
            <a:ext cx="7772400" cy="4723815"/>
          </a:xfrm>
          <a:prstGeom prst="rect">
            <a:avLst/>
          </a:prstGeom>
        </p:spPr>
        <p:txBody>
          <a:bodyPr/>
          <a:lstStyle/>
          <a:p>
            <a:pPr algn="ctr">
              <a:spcBef>
                <a:spcPct val="30000"/>
              </a:spcBef>
            </a:pPr>
            <a:endParaRPr lang="en-US" sz="2000" b="1" dirty="0">
              <a:solidFill>
                <a:srgbClr val="000099"/>
              </a:solidFill>
            </a:endParaRPr>
          </a:p>
        </p:txBody>
      </p:sp>
      <p:sp>
        <p:nvSpPr>
          <p:cNvPr id="2" name="Title 1"/>
          <p:cNvSpPr>
            <a:spLocks noGrp="1"/>
          </p:cNvSpPr>
          <p:nvPr>
            <p:ph type="title"/>
          </p:nvPr>
        </p:nvSpPr>
        <p:spPr>
          <a:xfrm>
            <a:off x="2613345" y="87765"/>
            <a:ext cx="5999162" cy="729695"/>
          </a:xfrm>
        </p:spPr>
        <p:txBody>
          <a:bodyPr/>
          <a:lstStyle/>
          <a:p>
            <a:pPr algn="ctr"/>
            <a:r>
              <a:rPr lang="en-US" dirty="0" smtClean="0"/>
              <a:t>Contract Technical Review</a:t>
            </a:r>
            <a:endParaRPr lang="en-US" dirty="0"/>
          </a:p>
        </p:txBody>
      </p:sp>
      <p:pic>
        <p:nvPicPr>
          <p:cNvPr id="4" name="Content Placeholder 3"/>
          <p:cNvPicPr>
            <a:picLocks noGrp="1" noChangeAspect="1"/>
          </p:cNvPicPr>
          <p:nvPr>
            <p:ph sz="half" idx="1"/>
          </p:nvPr>
        </p:nvPicPr>
        <p:blipFill>
          <a:blip r:embed="rId3"/>
          <a:stretch>
            <a:fillRect/>
          </a:stretch>
        </p:blipFill>
        <p:spPr>
          <a:xfrm>
            <a:off x="522608" y="1264454"/>
            <a:ext cx="8301037" cy="494312"/>
          </a:xfrm>
          <a:prstGeom prst="rect">
            <a:avLst/>
          </a:prstGeom>
        </p:spPr>
      </p:pic>
      <p:pic>
        <p:nvPicPr>
          <p:cNvPr id="5" name="Picture 4"/>
          <p:cNvPicPr>
            <a:picLocks noChangeAspect="1"/>
          </p:cNvPicPr>
          <p:nvPr/>
        </p:nvPicPr>
        <p:blipFill>
          <a:blip r:embed="rId4"/>
          <a:stretch>
            <a:fillRect/>
          </a:stretch>
        </p:blipFill>
        <p:spPr>
          <a:xfrm>
            <a:off x="91782" y="1774948"/>
            <a:ext cx="2731245" cy="2267909"/>
          </a:xfrm>
          <a:prstGeom prst="rect">
            <a:avLst/>
          </a:prstGeom>
        </p:spPr>
      </p:pic>
      <p:pic>
        <p:nvPicPr>
          <p:cNvPr id="6" name="Picture 5"/>
          <p:cNvPicPr>
            <a:picLocks noChangeAspect="1"/>
          </p:cNvPicPr>
          <p:nvPr/>
        </p:nvPicPr>
        <p:blipFill>
          <a:blip r:embed="rId5"/>
          <a:stretch>
            <a:fillRect/>
          </a:stretch>
        </p:blipFill>
        <p:spPr>
          <a:xfrm>
            <a:off x="2940920" y="1794312"/>
            <a:ext cx="3017117" cy="2880844"/>
          </a:xfrm>
          <a:prstGeom prst="rect">
            <a:avLst/>
          </a:prstGeom>
        </p:spPr>
      </p:pic>
      <p:pic>
        <p:nvPicPr>
          <p:cNvPr id="7" name="Picture 6"/>
          <p:cNvPicPr>
            <a:picLocks noChangeAspect="1"/>
          </p:cNvPicPr>
          <p:nvPr/>
        </p:nvPicPr>
        <p:blipFill>
          <a:blip r:embed="rId6"/>
          <a:stretch>
            <a:fillRect/>
          </a:stretch>
        </p:blipFill>
        <p:spPr>
          <a:xfrm>
            <a:off x="6018543" y="1765803"/>
            <a:ext cx="3048264" cy="2286198"/>
          </a:xfrm>
          <a:prstGeom prst="rect">
            <a:avLst/>
          </a:prstGeom>
        </p:spPr>
      </p:pic>
      <p:pic>
        <p:nvPicPr>
          <p:cNvPr id="8" name="Picture 7"/>
          <p:cNvPicPr>
            <a:picLocks noChangeAspect="1"/>
          </p:cNvPicPr>
          <p:nvPr/>
        </p:nvPicPr>
        <p:blipFill>
          <a:blip r:embed="rId7"/>
          <a:stretch>
            <a:fillRect/>
          </a:stretch>
        </p:blipFill>
        <p:spPr>
          <a:xfrm>
            <a:off x="91782" y="4139867"/>
            <a:ext cx="2731245" cy="2284723"/>
          </a:xfrm>
          <a:prstGeom prst="rect">
            <a:avLst/>
          </a:prstGeom>
        </p:spPr>
      </p:pic>
      <p:pic>
        <p:nvPicPr>
          <p:cNvPr id="9" name="Picture 8"/>
          <p:cNvPicPr>
            <a:picLocks noChangeAspect="1"/>
          </p:cNvPicPr>
          <p:nvPr/>
        </p:nvPicPr>
        <p:blipFill>
          <a:blip r:embed="rId8"/>
          <a:stretch>
            <a:fillRect/>
          </a:stretch>
        </p:blipFill>
        <p:spPr>
          <a:xfrm>
            <a:off x="2940920" y="4768422"/>
            <a:ext cx="3017117" cy="1656168"/>
          </a:xfrm>
          <a:prstGeom prst="rect">
            <a:avLst/>
          </a:prstGeom>
        </p:spPr>
      </p:pic>
      <p:pic>
        <p:nvPicPr>
          <p:cNvPr id="11" name="Picture 10"/>
          <p:cNvPicPr>
            <a:picLocks noChangeAspect="1"/>
          </p:cNvPicPr>
          <p:nvPr/>
        </p:nvPicPr>
        <p:blipFill>
          <a:blip r:embed="rId9"/>
          <a:stretch>
            <a:fillRect/>
          </a:stretch>
        </p:blipFill>
        <p:spPr>
          <a:xfrm>
            <a:off x="6050040" y="4139867"/>
            <a:ext cx="3016767" cy="2284723"/>
          </a:xfrm>
          <a:prstGeom prst="rect">
            <a:avLst/>
          </a:prstGeom>
        </p:spPr>
      </p:pic>
      <p:sp>
        <p:nvSpPr>
          <p:cNvPr id="3" name="Slide Number Placeholder 2"/>
          <p:cNvSpPr>
            <a:spLocks noGrp="1"/>
          </p:cNvSpPr>
          <p:nvPr>
            <p:ph type="sldNum" sz="quarter" idx="11"/>
          </p:nvPr>
        </p:nvSpPr>
        <p:spPr/>
        <p:txBody>
          <a:bodyPr/>
          <a:lstStyle/>
          <a:p>
            <a:pPr>
              <a:defRPr/>
            </a:pPr>
            <a:fld id="{09707E5A-5BD9-4283-80F4-DC0924DD6A5A}" type="slidenum">
              <a:rPr lang="en-US" smtClean="0"/>
              <a:pPr>
                <a:defRPr/>
              </a:pPr>
              <a:t>26</a:t>
            </a:fld>
            <a:endParaRPr lang="en-US" dirty="0"/>
          </a:p>
        </p:txBody>
      </p:sp>
    </p:spTree>
    <p:extLst>
      <p:ext uri="{BB962C8B-B14F-4D97-AF65-F5344CB8AC3E}">
        <p14:creationId xmlns:p14="http://schemas.microsoft.com/office/powerpoint/2010/main" val="25580732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1"/>
          <p:cNvSpPr txBox="1">
            <a:spLocks/>
          </p:cNvSpPr>
          <p:nvPr/>
        </p:nvSpPr>
        <p:spPr>
          <a:xfrm>
            <a:off x="693095" y="1547155"/>
            <a:ext cx="7772400" cy="4723815"/>
          </a:xfrm>
          <a:prstGeom prst="rect">
            <a:avLst/>
          </a:prstGeom>
        </p:spPr>
        <p:txBody>
          <a:bodyPr/>
          <a:lstStyle/>
          <a:p>
            <a:pPr algn="ctr">
              <a:spcBef>
                <a:spcPct val="30000"/>
              </a:spcBef>
            </a:pPr>
            <a:endParaRPr lang="en-US" sz="2000" b="1" dirty="0">
              <a:solidFill>
                <a:srgbClr val="000099"/>
              </a:solidFill>
            </a:endParaRPr>
          </a:p>
        </p:txBody>
      </p:sp>
      <p:sp>
        <p:nvSpPr>
          <p:cNvPr id="2" name="Title 1"/>
          <p:cNvSpPr>
            <a:spLocks noGrp="1"/>
          </p:cNvSpPr>
          <p:nvPr>
            <p:ph type="title"/>
          </p:nvPr>
        </p:nvSpPr>
        <p:spPr>
          <a:xfrm>
            <a:off x="2229295" y="202980"/>
            <a:ext cx="5999162" cy="729695"/>
          </a:xfrm>
        </p:spPr>
        <p:txBody>
          <a:bodyPr/>
          <a:lstStyle/>
          <a:p>
            <a:pPr algn="ctr"/>
            <a:r>
              <a:rPr lang="en-US" dirty="0" smtClean="0"/>
              <a:t>Contract Technical Review</a:t>
            </a:r>
            <a:endParaRPr lang="en-US" dirty="0"/>
          </a:p>
        </p:txBody>
      </p:sp>
      <p:sp>
        <p:nvSpPr>
          <p:cNvPr id="3" name="Content Placeholder 2"/>
          <p:cNvSpPr>
            <a:spLocks noGrp="1"/>
          </p:cNvSpPr>
          <p:nvPr>
            <p:ph sz="half" idx="1"/>
          </p:nvPr>
        </p:nvSpPr>
        <p:spPr/>
        <p:txBody>
          <a:bodyPr/>
          <a:lstStyle/>
          <a:p>
            <a:pPr marL="0" indent="0" algn="ctr">
              <a:buNone/>
            </a:pPr>
            <a:endParaRPr lang="en-US" b="1" dirty="0" smtClean="0">
              <a:solidFill>
                <a:schemeClr val="accent6">
                  <a:lumMod val="75000"/>
                </a:schemeClr>
              </a:solidFill>
              <a:effectLst>
                <a:outerShdw blurRad="38100" dist="38100" dir="2700000" algn="tl">
                  <a:srgbClr val="000000">
                    <a:alpha val="43137"/>
                  </a:srgbClr>
                </a:outerShdw>
              </a:effectLst>
            </a:endParaRPr>
          </a:p>
          <a:p>
            <a:pPr marL="0" indent="0" algn="ctr">
              <a:buNone/>
            </a:pPr>
            <a:endParaRPr lang="en-US" b="1" dirty="0">
              <a:solidFill>
                <a:schemeClr val="accent6">
                  <a:lumMod val="75000"/>
                </a:schemeClr>
              </a:solidFill>
              <a:effectLst>
                <a:outerShdw blurRad="38100" dist="38100" dir="2700000" algn="tl">
                  <a:srgbClr val="000000">
                    <a:alpha val="43137"/>
                  </a:srgbClr>
                </a:outerShdw>
              </a:effectLst>
            </a:endParaRPr>
          </a:p>
          <a:p>
            <a:pPr marL="0" indent="0" algn="ctr">
              <a:buNone/>
            </a:pPr>
            <a:r>
              <a:rPr lang="en-US" b="1" dirty="0" smtClean="0">
                <a:solidFill>
                  <a:schemeClr val="accent6">
                    <a:lumMod val="75000"/>
                  </a:schemeClr>
                </a:solidFill>
                <a:effectLst>
                  <a:outerShdw blurRad="38100" dist="38100" dir="2700000" algn="tl">
                    <a:srgbClr val="000000">
                      <a:alpha val="43137"/>
                    </a:srgbClr>
                  </a:outerShdw>
                </a:effectLst>
              </a:rPr>
              <a:t>Effects of Poor CTR Review…</a:t>
            </a:r>
            <a:endParaRPr lang="en-US" b="1" dirty="0">
              <a:solidFill>
                <a:schemeClr val="accent6">
                  <a:lumMod val="75000"/>
                </a:schemeClr>
              </a:solidFill>
              <a:effectLst>
                <a:outerShdw blurRad="38100" dist="38100" dir="2700000" algn="tl">
                  <a:srgbClr val="000000">
                    <a:alpha val="43137"/>
                  </a:srgbClr>
                </a:outerShdw>
              </a:effectLst>
            </a:endParaRPr>
          </a:p>
          <a:p>
            <a:pPr marL="0" indent="0" algn="ctr">
              <a:buNone/>
            </a:pPr>
            <a:endParaRPr lang="en-US" b="1" dirty="0">
              <a:solidFill>
                <a:schemeClr val="accent6">
                  <a:lumMod val="75000"/>
                </a:schemeClr>
              </a:solidFill>
              <a:effectLst>
                <a:outerShdw blurRad="38100" dist="38100" dir="2700000" algn="tl">
                  <a:srgbClr val="000000">
                    <a:alpha val="43137"/>
                  </a:srgbClr>
                </a:outerShdw>
              </a:effectLst>
            </a:endParaRPr>
          </a:p>
          <a:p>
            <a:pPr marL="0" indent="0" algn="ctr">
              <a:buNone/>
            </a:pPr>
            <a:r>
              <a:rPr lang="en-US" b="1" dirty="0" smtClean="0">
                <a:solidFill>
                  <a:schemeClr val="accent6">
                    <a:lumMod val="75000"/>
                  </a:schemeClr>
                </a:solidFill>
                <a:effectLst>
                  <a:outerShdw blurRad="38100" dist="38100" dir="2700000" algn="tl">
                    <a:srgbClr val="000000">
                      <a:alpha val="43137"/>
                    </a:srgbClr>
                  </a:outerShdw>
                </a:effectLst>
              </a:rPr>
              <a:t>ESCAPES</a:t>
            </a:r>
            <a:r>
              <a:rPr lang="en-US" b="1" dirty="0">
                <a:solidFill>
                  <a:schemeClr val="accent6">
                    <a:lumMod val="75000"/>
                  </a:schemeClr>
                </a:solidFill>
                <a:effectLst>
                  <a:outerShdw blurRad="38100" dist="38100" dir="2700000" algn="tl">
                    <a:srgbClr val="000000">
                      <a:alpha val="43137"/>
                    </a:srgbClr>
                  </a:outerShdw>
                </a:effectLst>
              </a:rPr>
              <a:t>, PRODUCT QUALITY DEFICIENCIES, CUSTOMER COMPLAINTS, CONTRACT </a:t>
            </a:r>
            <a:r>
              <a:rPr lang="en-US" b="1" dirty="0" smtClean="0">
                <a:solidFill>
                  <a:schemeClr val="accent6">
                    <a:lumMod val="75000"/>
                  </a:schemeClr>
                </a:solidFill>
                <a:effectLst>
                  <a:outerShdw blurRad="38100" dist="38100" dir="2700000" algn="tl">
                    <a:srgbClr val="000000">
                      <a:alpha val="43137"/>
                    </a:srgbClr>
                  </a:outerShdw>
                </a:effectLst>
              </a:rPr>
              <a:t>NON-COMPLIANCES, MISSED DELIVERY DATES</a:t>
            </a:r>
          </a:p>
          <a:p>
            <a:pPr marL="0" indent="0" algn="ctr">
              <a:buNone/>
            </a:pPr>
            <a:r>
              <a:rPr lang="en-US" b="1" dirty="0" smtClean="0">
                <a:solidFill>
                  <a:schemeClr val="accent6">
                    <a:lumMod val="75000"/>
                  </a:schemeClr>
                </a:solidFill>
                <a:effectLst>
                  <a:outerShdw blurRad="38100" dist="38100" dir="2700000" algn="tl">
                    <a:srgbClr val="000000">
                      <a:alpha val="43137"/>
                    </a:srgbClr>
                  </a:outerShdw>
                </a:effectLst>
              </a:rPr>
              <a:t>MISSION FAILURE</a:t>
            </a:r>
            <a:endParaRPr lang="en-US" b="1" dirty="0">
              <a:solidFill>
                <a:schemeClr val="accent6">
                  <a:lumMod val="75000"/>
                </a:schemeClr>
              </a:solidFill>
              <a:effectLst>
                <a:outerShdw blurRad="38100" dist="38100" dir="2700000" algn="tl">
                  <a:srgbClr val="000000">
                    <a:alpha val="43137"/>
                  </a:srgbClr>
                </a:outerShdw>
              </a:effectLst>
            </a:endParaRPr>
          </a:p>
          <a:p>
            <a:endParaRPr lang="en-US" dirty="0"/>
          </a:p>
        </p:txBody>
      </p:sp>
      <p:sp>
        <p:nvSpPr>
          <p:cNvPr id="4" name="Slide Number Placeholder 3"/>
          <p:cNvSpPr>
            <a:spLocks noGrp="1"/>
          </p:cNvSpPr>
          <p:nvPr>
            <p:ph type="sldNum" sz="quarter" idx="11"/>
          </p:nvPr>
        </p:nvSpPr>
        <p:spPr/>
        <p:txBody>
          <a:bodyPr/>
          <a:lstStyle/>
          <a:p>
            <a:pPr>
              <a:defRPr/>
            </a:pPr>
            <a:fld id="{09707E5A-5BD9-4283-80F4-DC0924DD6A5A}" type="slidenum">
              <a:rPr lang="en-US" smtClean="0"/>
              <a:pPr>
                <a:defRPr/>
              </a:pPr>
              <a:t>27</a:t>
            </a:fld>
            <a:endParaRPr lang="en-US" dirty="0"/>
          </a:p>
        </p:txBody>
      </p:sp>
    </p:spTree>
    <p:extLst>
      <p:ext uri="{BB962C8B-B14F-4D97-AF65-F5344CB8AC3E}">
        <p14:creationId xmlns:p14="http://schemas.microsoft.com/office/powerpoint/2010/main" val="11675122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1"/>
          <p:cNvSpPr txBox="1">
            <a:spLocks/>
          </p:cNvSpPr>
          <p:nvPr/>
        </p:nvSpPr>
        <p:spPr>
          <a:xfrm>
            <a:off x="693095" y="1547155"/>
            <a:ext cx="7772400" cy="4723815"/>
          </a:xfrm>
          <a:prstGeom prst="rect">
            <a:avLst/>
          </a:prstGeom>
        </p:spPr>
        <p:txBody>
          <a:bodyPr/>
          <a:lstStyle/>
          <a:p>
            <a:pPr algn="ctr">
              <a:spcBef>
                <a:spcPct val="30000"/>
              </a:spcBef>
            </a:pPr>
            <a:endParaRPr lang="en-US" sz="2000" b="1" dirty="0">
              <a:solidFill>
                <a:srgbClr val="000099"/>
              </a:solidFill>
            </a:endParaRPr>
          </a:p>
        </p:txBody>
      </p:sp>
      <p:sp>
        <p:nvSpPr>
          <p:cNvPr id="2" name="Title 1"/>
          <p:cNvSpPr>
            <a:spLocks noGrp="1"/>
          </p:cNvSpPr>
          <p:nvPr>
            <p:ph type="title"/>
          </p:nvPr>
        </p:nvSpPr>
        <p:spPr>
          <a:xfrm>
            <a:off x="2613345" y="87765"/>
            <a:ext cx="5999162" cy="960125"/>
          </a:xfrm>
        </p:spPr>
        <p:txBody>
          <a:bodyPr/>
          <a:lstStyle/>
          <a:p>
            <a:pPr algn="ctr"/>
            <a:r>
              <a:rPr lang="en-US" dirty="0" smtClean="0"/>
              <a:t>Contract Technical Review “Bottom Line”</a:t>
            </a:r>
            <a:endParaRPr lang="en-US" dirty="0"/>
          </a:p>
        </p:txBody>
      </p:sp>
      <p:sp>
        <p:nvSpPr>
          <p:cNvPr id="3" name="Content Placeholder 2"/>
          <p:cNvSpPr>
            <a:spLocks noGrp="1"/>
          </p:cNvSpPr>
          <p:nvPr>
            <p:ph sz="half" idx="1"/>
          </p:nvPr>
        </p:nvSpPr>
        <p:spPr/>
        <p:txBody>
          <a:bodyPr/>
          <a:lstStyle/>
          <a:p>
            <a:endParaRPr lang="en-US" dirty="0" smtClean="0">
              <a:solidFill>
                <a:srgbClr val="FFC000"/>
              </a:solidFill>
            </a:endParaRPr>
          </a:p>
          <a:p>
            <a:pPr marL="0" indent="0">
              <a:buNone/>
            </a:pPr>
            <a:r>
              <a:rPr lang="en-US" dirty="0" smtClean="0">
                <a:solidFill>
                  <a:schemeClr val="accent6">
                    <a:lumMod val="75000"/>
                  </a:schemeClr>
                </a:solidFill>
              </a:rPr>
              <a:t>In short…</a:t>
            </a:r>
            <a:endParaRPr lang="en-US" dirty="0">
              <a:solidFill>
                <a:schemeClr val="accent6">
                  <a:lumMod val="75000"/>
                </a:schemeClr>
              </a:solidFill>
            </a:endParaRPr>
          </a:p>
          <a:p>
            <a:pPr marL="0" indent="0" algn="ctr">
              <a:buNone/>
            </a:pPr>
            <a:r>
              <a:rPr lang="en-US" sz="4000" b="1" i="1" dirty="0" smtClean="0">
                <a:solidFill>
                  <a:schemeClr val="accent6">
                    <a:lumMod val="75000"/>
                  </a:schemeClr>
                </a:solidFill>
                <a:effectLst>
                  <a:outerShdw blurRad="38100" dist="38100" dir="2700000" algn="tl">
                    <a:srgbClr val="000000">
                      <a:alpha val="43137"/>
                    </a:srgbClr>
                  </a:outerShdw>
                </a:effectLst>
              </a:rPr>
              <a:t>GET </a:t>
            </a:r>
            <a:r>
              <a:rPr lang="en-US" sz="4000" b="1" i="1" dirty="0">
                <a:solidFill>
                  <a:schemeClr val="accent6">
                    <a:lumMod val="75000"/>
                  </a:schemeClr>
                </a:solidFill>
                <a:effectLst>
                  <a:outerShdw blurRad="38100" dist="38100" dir="2700000" algn="tl">
                    <a:srgbClr val="000000">
                      <a:alpha val="43137"/>
                    </a:srgbClr>
                  </a:outerShdw>
                </a:effectLst>
              </a:rPr>
              <a:t>TO KNOW YOUR CONTRACT BY PERFORMING A THOROUGH CONTRACT TECHNICAL REVIEW!!!!</a:t>
            </a:r>
          </a:p>
          <a:p>
            <a:endParaRPr lang="en-US" dirty="0" smtClean="0"/>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09707E5A-5BD9-4283-80F4-DC0924DD6A5A}" type="slidenum">
              <a:rPr lang="en-US" smtClean="0"/>
              <a:pPr>
                <a:defRPr/>
              </a:pPr>
              <a:t>28</a:t>
            </a:fld>
            <a:endParaRPr lang="en-US" dirty="0"/>
          </a:p>
        </p:txBody>
      </p:sp>
    </p:spTree>
    <p:extLst>
      <p:ext uri="{BB962C8B-B14F-4D97-AF65-F5344CB8AC3E}">
        <p14:creationId xmlns:p14="http://schemas.microsoft.com/office/powerpoint/2010/main" val="11649419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1"/>
          <p:cNvSpPr txBox="1">
            <a:spLocks/>
          </p:cNvSpPr>
          <p:nvPr/>
        </p:nvSpPr>
        <p:spPr>
          <a:xfrm>
            <a:off x="693095" y="1547155"/>
            <a:ext cx="7772400" cy="4723815"/>
          </a:xfrm>
          <a:prstGeom prst="rect">
            <a:avLst/>
          </a:prstGeom>
        </p:spPr>
        <p:txBody>
          <a:bodyPr/>
          <a:lstStyle/>
          <a:p>
            <a:pPr algn="ctr">
              <a:spcBef>
                <a:spcPct val="30000"/>
              </a:spcBef>
            </a:pPr>
            <a:endParaRPr lang="en-US" sz="2000" b="1" dirty="0">
              <a:solidFill>
                <a:srgbClr val="000099"/>
              </a:solidFill>
            </a:endParaRPr>
          </a:p>
        </p:txBody>
      </p:sp>
      <p:sp>
        <p:nvSpPr>
          <p:cNvPr id="2" name="Title 1"/>
          <p:cNvSpPr>
            <a:spLocks noGrp="1"/>
          </p:cNvSpPr>
          <p:nvPr>
            <p:ph type="title"/>
          </p:nvPr>
        </p:nvSpPr>
        <p:spPr>
          <a:xfrm>
            <a:off x="2613345" y="87765"/>
            <a:ext cx="5999162" cy="729695"/>
          </a:xfrm>
        </p:spPr>
        <p:txBody>
          <a:bodyPr/>
          <a:lstStyle/>
          <a:p>
            <a:pPr algn="ctr"/>
            <a:r>
              <a:rPr lang="en-US" dirty="0" smtClean="0"/>
              <a:t>PAOC Topics of Discussion</a:t>
            </a:r>
            <a:endParaRPr lang="en-US" dirty="0"/>
          </a:p>
        </p:txBody>
      </p:sp>
      <p:sp>
        <p:nvSpPr>
          <p:cNvPr id="3" name="Content Placeholder 2"/>
          <p:cNvSpPr>
            <a:spLocks noGrp="1"/>
          </p:cNvSpPr>
          <p:nvPr>
            <p:ph sz="half" idx="1"/>
          </p:nvPr>
        </p:nvSpPr>
        <p:spPr>
          <a:xfrm>
            <a:off x="428776" y="1547155"/>
            <a:ext cx="8301037" cy="4114800"/>
          </a:xfrm>
        </p:spPr>
        <p:txBody>
          <a:bodyPr/>
          <a:lstStyle/>
          <a:p>
            <a:pPr>
              <a:lnSpc>
                <a:spcPct val="200000"/>
              </a:lnSpc>
              <a:spcBef>
                <a:spcPts val="0"/>
              </a:spcBef>
            </a:pPr>
            <a:r>
              <a:rPr lang="en-US" sz="2400" dirty="0"/>
              <a:t>Inspection / Acceptance Point – D/D or S/D</a:t>
            </a:r>
          </a:p>
          <a:p>
            <a:pPr>
              <a:lnSpc>
                <a:spcPct val="200000"/>
              </a:lnSpc>
              <a:spcBef>
                <a:spcPts val="0"/>
              </a:spcBef>
            </a:pPr>
            <a:r>
              <a:rPr lang="en-US" sz="2400" dirty="0"/>
              <a:t>iRAPT requirements (Invoicing, Receipt, Acceptance, Property </a:t>
            </a:r>
            <a:r>
              <a:rPr lang="en-US" sz="2400" dirty="0" smtClean="0"/>
              <a:t>Transfer </a:t>
            </a:r>
            <a:r>
              <a:rPr lang="en-US" sz="2400" dirty="0"/>
              <a:t>– formerly WAWF)</a:t>
            </a:r>
          </a:p>
          <a:p>
            <a:pPr>
              <a:lnSpc>
                <a:spcPct val="100000"/>
              </a:lnSpc>
              <a:spcBef>
                <a:spcPts val="0"/>
              </a:spcBef>
            </a:pPr>
            <a:r>
              <a:rPr lang="en-US" sz="2400" dirty="0"/>
              <a:t>Preservation, Packaging, Packing &amp; Marking </a:t>
            </a:r>
            <a:r>
              <a:rPr lang="en-US" sz="2400" dirty="0" smtClean="0">
                <a:solidFill>
                  <a:srgbClr val="C00000"/>
                </a:solidFill>
              </a:rPr>
              <a:t>*</a:t>
            </a:r>
            <a:r>
              <a:rPr lang="en-US" sz="2400" dirty="0" smtClean="0"/>
              <a:t> </a:t>
            </a:r>
          </a:p>
          <a:p>
            <a:pPr marL="457200" lvl="1" indent="0">
              <a:spcBef>
                <a:spcPts val="0"/>
              </a:spcBef>
              <a:buNone/>
            </a:pPr>
            <a:r>
              <a:rPr lang="en-US" sz="1100" dirty="0" smtClean="0"/>
              <a:t>(</a:t>
            </a:r>
            <a:r>
              <a:rPr lang="en-US" sz="1100" dirty="0" smtClean="0">
                <a:solidFill>
                  <a:srgbClr val="FF0000"/>
                </a:solidFill>
              </a:rPr>
              <a:t>*Key </a:t>
            </a:r>
            <a:r>
              <a:rPr lang="en-US" sz="1100" dirty="0">
                <a:solidFill>
                  <a:srgbClr val="FF0000"/>
                </a:solidFill>
              </a:rPr>
              <a:t>area </a:t>
            </a:r>
            <a:r>
              <a:rPr lang="en-US" sz="1100" dirty="0" smtClean="0">
                <a:solidFill>
                  <a:srgbClr val="FF0000"/>
                </a:solidFill>
              </a:rPr>
              <a:t>of  concern)</a:t>
            </a:r>
            <a:endParaRPr lang="en-US" sz="1100" dirty="0">
              <a:solidFill>
                <a:srgbClr val="FF0000"/>
              </a:solidFill>
            </a:endParaRPr>
          </a:p>
          <a:p>
            <a:pPr lvl="1">
              <a:lnSpc>
                <a:spcPct val="150000"/>
              </a:lnSpc>
              <a:spcBef>
                <a:spcPts val="0"/>
              </a:spcBef>
            </a:pPr>
            <a:r>
              <a:rPr lang="en-US" dirty="0"/>
              <a:t>Adequate or not ?</a:t>
            </a:r>
          </a:p>
          <a:p>
            <a:pPr lvl="1">
              <a:lnSpc>
                <a:spcPct val="150000"/>
              </a:lnSpc>
              <a:spcBef>
                <a:spcPts val="0"/>
              </a:spcBef>
            </a:pPr>
            <a:r>
              <a:rPr lang="en-US" dirty="0"/>
              <a:t>Where performed?  </a:t>
            </a:r>
          </a:p>
          <a:p>
            <a:pPr lvl="1">
              <a:lnSpc>
                <a:spcPct val="150000"/>
              </a:lnSpc>
              <a:spcBef>
                <a:spcPts val="0"/>
              </a:spcBef>
            </a:pPr>
            <a:r>
              <a:rPr lang="en-US" dirty="0"/>
              <a:t>Missing / confusing requirements</a:t>
            </a:r>
          </a:p>
          <a:p>
            <a:endParaRPr lang="en-US" dirty="0"/>
          </a:p>
        </p:txBody>
      </p:sp>
      <p:sp>
        <p:nvSpPr>
          <p:cNvPr id="4" name="Slide Number Placeholder 3"/>
          <p:cNvSpPr>
            <a:spLocks noGrp="1"/>
          </p:cNvSpPr>
          <p:nvPr>
            <p:ph type="sldNum" sz="quarter" idx="11"/>
          </p:nvPr>
        </p:nvSpPr>
        <p:spPr/>
        <p:txBody>
          <a:bodyPr/>
          <a:lstStyle/>
          <a:p>
            <a:pPr>
              <a:defRPr/>
            </a:pPr>
            <a:fld id="{09707E5A-5BD9-4283-80F4-DC0924DD6A5A}" type="slidenum">
              <a:rPr lang="en-US" smtClean="0"/>
              <a:pPr>
                <a:defRPr/>
              </a:pPr>
              <a:t>29</a:t>
            </a:fld>
            <a:endParaRPr lang="en-US" dirty="0"/>
          </a:p>
        </p:txBody>
      </p:sp>
    </p:spTree>
    <p:extLst>
      <p:ext uri="{BB962C8B-B14F-4D97-AF65-F5344CB8AC3E}">
        <p14:creationId xmlns:p14="http://schemas.microsoft.com/office/powerpoint/2010/main" val="2418288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1"/>
          <p:cNvSpPr txBox="1">
            <a:spLocks/>
          </p:cNvSpPr>
          <p:nvPr/>
        </p:nvSpPr>
        <p:spPr>
          <a:xfrm>
            <a:off x="693095" y="1547155"/>
            <a:ext cx="7772400" cy="4723815"/>
          </a:xfrm>
          <a:prstGeom prst="rect">
            <a:avLst/>
          </a:prstGeom>
        </p:spPr>
        <p:txBody>
          <a:bodyPr/>
          <a:lstStyle/>
          <a:p>
            <a:pPr algn="ctr">
              <a:spcBef>
                <a:spcPct val="30000"/>
              </a:spcBef>
            </a:pPr>
            <a:endParaRPr lang="en-US" sz="2000" b="1" dirty="0">
              <a:solidFill>
                <a:srgbClr val="000099"/>
              </a:solidFill>
            </a:endParaRPr>
          </a:p>
        </p:txBody>
      </p:sp>
      <p:sp>
        <p:nvSpPr>
          <p:cNvPr id="2" name="Title 1"/>
          <p:cNvSpPr>
            <a:spLocks noGrp="1"/>
          </p:cNvSpPr>
          <p:nvPr>
            <p:ph type="title"/>
          </p:nvPr>
        </p:nvSpPr>
        <p:spPr>
          <a:xfrm>
            <a:off x="2574940" y="131949"/>
            <a:ext cx="5999162" cy="747796"/>
          </a:xfrm>
        </p:spPr>
        <p:txBody>
          <a:bodyPr/>
          <a:lstStyle/>
          <a:p>
            <a:pPr algn="ctr"/>
            <a:r>
              <a:rPr lang="en-US" sz="3600" dirty="0" smtClean="0"/>
              <a:t>PAOC Seminar </a:t>
            </a:r>
            <a:r>
              <a:rPr lang="en-US" sz="3600" dirty="0"/>
              <a:t>Objectives</a:t>
            </a:r>
          </a:p>
        </p:txBody>
      </p:sp>
      <p:sp>
        <p:nvSpPr>
          <p:cNvPr id="3" name="Content Placeholder 2"/>
          <p:cNvSpPr>
            <a:spLocks noGrp="1"/>
          </p:cNvSpPr>
          <p:nvPr>
            <p:ph sz="half" idx="1"/>
          </p:nvPr>
        </p:nvSpPr>
        <p:spPr>
          <a:xfrm>
            <a:off x="428776" y="1969610"/>
            <a:ext cx="8301037" cy="4114800"/>
          </a:xfrm>
        </p:spPr>
        <p:txBody>
          <a:bodyPr/>
          <a:lstStyle/>
          <a:p>
            <a:pPr>
              <a:lnSpc>
                <a:spcPct val="150000"/>
              </a:lnSpc>
            </a:pPr>
            <a:r>
              <a:rPr lang="en-US" i="1" u="sng" dirty="0">
                <a:solidFill>
                  <a:schemeClr val="tx2"/>
                </a:solidFill>
              </a:rPr>
              <a:t>What</a:t>
            </a:r>
            <a:r>
              <a:rPr lang="en-US" dirty="0">
                <a:solidFill>
                  <a:schemeClr val="tx2"/>
                </a:solidFill>
              </a:rPr>
              <a:t> is a PAOC?  Full/Limited</a:t>
            </a:r>
          </a:p>
          <a:p>
            <a:pPr marL="0" indent="0">
              <a:lnSpc>
                <a:spcPct val="150000"/>
              </a:lnSpc>
              <a:buNone/>
            </a:pPr>
            <a:r>
              <a:rPr lang="en-US" dirty="0">
                <a:solidFill>
                  <a:schemeClr val="tx2"/>
                </a:solidFill>
              </a:rPr>
              <a:t>   </a:t>
            </a:r>
            <a:r>
              <a:rPr lang="en-US" i="1" u="sng" dirty="0">
                <a:solidFill>
                  <a:schemeClr val="tx2"/>
                </a:solidFill>
              </a:rPr>
              <a:t>When</a:t>
            </a:r>
            <a:r>
              <a:rPr lang="en-US" dirty="0">
                <a:solidFill>
                  <a:schemeClr val="tx2"/>
                </a:solidFill>
              </a:rPr>
              <a:t> is a PAOC required? </a:t>
            </a:r>
          </a:p>
          <a:p>
            <a:pPr>
              <a:lnSpc>
                <a:spcPct val="150000"/>
              </a:lnSpc>
            </a:pPr>
            <a:r>
              <a:rPr lang="en-US" dirty="0">
                <a:solidFill>
                  <a:schemeClr val="tx2"/>
                </a:solidFill>
              </a:rPr>
              <a:t>PAOC Types and “Drivers”</a:t>
            </a:r>
          </a:p>
          <a:p>
            <a:pPr>
              <a:lnSpc>
                <a:spcPct val="150000"/>
              </a:lnSpc>
            </a:pPr>
            <a:r>
              <a:rPr lang="en-US" i="1" u="sng" dirty="0">
                <a:solidFill>
                  <a:schemeClr val="tx2"/>
                </a:solidFill>
              </a:rPr>
              <a:t>Why</a:t>
            </a:r>
            <a:r>
              <a:rPr lang="en-US" dirty="0">
                <a:solidFill>
                  <a:schemeClr val="tx2"/>
                </a:solidFill>
              </a:rPr>
              <a:t> should a </a:t>
            </a:r>
            <a:r>
              <a:rPr lang="en-US" dirty="0" smtClean="0">
                <a:solidFill>
                  <a:schemeClr val="tx2"/>
                </a:solidFill>
              </a:rPr>
              <a:t>Contractor </a:t>
            </a:r>
            <a:r>
              <a:rPr lang="en-US" dirty="0">
                <a:solidFill>
                  <a:schemeClr val="tx2"/>
                </a:solidFill>
              </a:rPr>
              <a:t>participant in a PAOC?</a:t>
            </a:r>
          </a:p>
          <a:p>
            <a:pPr>
              <a:lnSpc>
                <a:spcPct val="150000"/>
              </a:lnSpc>
            </a:pPr>
            <a:r>
              <a:rPr lang="en-US" b="1" dirty="0" smtClean="0">
                <a:solidFill>
                  <a:schemeClr val="tx2"/>
                </a:solidFill>
                <a:effectLst>
                  <a:outerShdw blurRad="38100" dist="38100" dir="2700000" algn="tl">
                    <a:srgbClr val="000000">
                      <a:alpha val="43137"/>
                    </a:srgbClr>
                  </a:outerShdw>
                </a:effectLst>
              </a:rPr>
              <a:t>Importance of Contract </a:t>
            </a:r>
            <a:r>
              <a:rPr lang="en-US" b="1" dirty="0">
                <a:solidFill>
                  <a:schemeClr val="tx2"/>
                </a:solidFill>
                <a:effectLst>
                  <a:outerShdw blurRad="38100" dist="38100" dir="2700000" algn="tl">
                    <a:srgbClr val="000000">
                      <a:alpha val="43137"/>
                    </a:srgbClr>
                  </a:outerShdw>
                </a:effectLst>
              </a:rPr>
              <a:t>Technical Review</a:t>
            </a:r>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09707E5A-5BD9-4283-80F4-DC0924DD6A5A}"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1"/>
          <p:cNvSpPr txBox="1">
            <a:spLocks/>
          </p:cNvSpPr>
          <p:nvPr/>
        </p:nvSpPr>
        <p:spPr>
          <a:xfrm>
            <a:off x="693095" y="1547155"/>
            <a:ext cx="7772400" cy="4723815"/>
          </a:xfrm>
          <a:prstGeom prst="rect">
            <a:avLst/>
          </a:prstGeom>
        </p:spPr>
        <p:txBody>
          <a:bodyPr/>
          <a:lstStyle/>
          <a:p>
            <a:pPr algn="ctr">
              <a:spcBef>
                <a:spcPct val="30000"/>
              </a:spcBef>
            </a:pPr>
            <a:endParaRPr lang="en-US" sz="2000" b="1" dirty="0">
              <a:solidFill>
                <a:srgbClr val="000099"/>
              </a:solidFill>
            </a:endParaRPr>
          </a:p>
        </p:txBody>
      </p:sp>
      <p:sp>
        <p:nvSpPr>
          <p:cNvPr id="2" name="Title 1"/>
          <p:cNvSpPr>
            <a:spLocks noGrp="1"/>
          </p:cNvSpPr>
          <p:nvPr>
            <p:ph type="title"/>
          </p:nvPr>
        </p:nvSpPr>
        <p:spPr>
          <a:xfrm>
            <a:off x="2613345" y="87765"/>
            <a:ext cx="5999162" cy="729695"/>
          </a:xfrm>
        </p:spPr>
        <p:txBody>
          <a:bodyPr/>
          <a:lstStyle/>
          <a:p>
            <a:pPr algn="ctr"/>
            <a:r>
              <a:rPr lang="en-US" dirty="0"/>
              <a:t>PAOC Topics of Discussion</a:t>
            </a:r>
          </a:p>
        </p:txBody>
      </p:sp>
      <p:sp>
        <p:nvSpPr>
          <p:cNvPr id="3" name="Content Placeholder 2"/>
          <p:cNvSpPr>
            <a:spLocks noGrp="1"/>
          </p:cNvSpPr>
          <p:nvPr>
            <p:ph sz="half" idx="1"/>
          </p:nvPr>
        </p:nvSpPr>
        <p:spPr>
          <a:xfrm>
            <a:off x="421481" y="1523999"/>
            <a:ext cx="8301037" cy="4324515"/>
          </a:xfrm>
        </p:spPr>
        <p:txBody>
          <a:bodyPr/>
          <a:lstStyle/>
          <a:p>
            <a:pPr>
              <a:lnSpc>
                <a:spcPct val="100000"/>
              </a:lnSpc>
              <a:spcBef>
                <a:spcPts val="0"/>
              </a:spcBef>
            </a:pPr>
            <a:r>
              <a:rPr lang="en-US" dirty="0"/>
              <a:t>Part </a:t>
            </a:r>
            <a:r>
              <a:rPr lang="en-US" dirty="0" smtClean="0"/>
              <a:t>Marking </a:t>
            </a:r>
            <a:r>
              <a:rPr lang="en-US" dirty="0">
                <a:solidFill>
                  <a:srgbClr val="C00000"/>
                </a:solidFill>
              </a:rPr>
              <a:t>*</a:t>
            </a:r>
            <a:r>
              <a:rPr lang="en-US" dirty="0"/>
              <a:t> </a:t>
            </a:r>
          </a:p>
          <a:p>
            <a:pPr marL="457200" lvl="1" indent="0">
              <a:spcBef>
                <a:spcPts val="0"/>
              </a:spcBef>
              <a:buNone/>
            </a:pPr>
            <a:r>
              <a:rPr lang="en-US" sz="1100" dirty="0"/>
              <a:t>(</a:t>
            </a:r>
            <a:r>
              <a:rPr lang="en-US" sz="1100" dirty="0">
                <a:solidFill>
                  <a:srgbClr val="FF0000"/>
                </a:solidFill>
              </a:rPr>
              <a:t>*Key area of </a:t>
            </a:r>
            <a:r>
              <a:rPr lang="en-US" sz="1100" dirty="0" smtClean="0">
                <a:solidFill>
                  <a:srgbClr val="FF0000"/>
                </a:solidFill>
              </a:rPr>
              <a:t>concern)</a:t>
            </a:r>
            <a:endParaRPr lang="en-US" sz="1100" dirty="0">
              <a:solidFill>
                <a:srgbClr val="FF0000"/>
              </a:solidFill>
            </a:endParaRPr>
          </a:p>
          <a:p>
            <a:pPr lvl="1">
              <a:lnSpc>
                <a:spcPct val="150000"/>
              </a:lnSpc>
              <a:spcBef>
                <a:spcPts val="0"/>
              </a:spcBef>
            </a:pPr>
            <a:r>
              <a:rPr lang="en-US" dirty="0" smtClean="0"/>
              <a:t>Trace </a:t>
            </a:r>
            <a:r>
              <a:rPr lang="en-US" dirty="0"/>
              <a:t>Code </a:t>
            </a:r>
          </a:p>
          <a:p>
            <a:pPr lvl="1">
              <a:lnSpc>
                <a:spcPct val="150000"/>
              </a:lnSpc>
              <a:spcBef>
                <a:spcPts val="0"/>
              </a:spcBef>
            </a:pPr>
            <a:r>
              <a:rPr lang="en-US" dirty="0"/>
              <a:t>Other Required Marking (per drawing/ spec / IRPOD)</a:t>
            </a:r>
          </a:p>
          <a:p>
            <a:pPr lvl="1">
              <a:lnSpc>
                <a:spcPct val="150000"/>
              </a:lnSpc>
              <a:spcBef>
                <a:spcPts val="0"/>
              </a:spcBef>
            </a:pPr>
            <a:r>
              <a:rPr lang="en-US" dirty="0"/>
              <a:t>Method of Marking (i.e. MIL-STD-792, MIL-STD-129)</a:t>
            </a:r>
          </a:p>
          <a:p>
            <a:pPr lvl="1">
              <a:lnSpc>
                <a:spcPct val="150000"/>
              </a:lnSpc>
              <a:spcBef>
                <a:spcPts val="0"/>
              </a:spcBef>
            </a:pPr>
            <a:r>
              <a:rPr lang="en-US" dirty="0"/>
              <a:t>IUID</a:t>
            </a:r>
          </a:p>
          <a:p>
            <a:pPr>
              <a:lnSpc>
                <a:spcPct val="150000"/>
              </a:lnSpc>
              <a:spcBef>
                <a:spcPts val="0"/>
              </a:spcBef>
            </a:pPr>
            <a:r>
              <a:rPr lang="en-US" dirty="0"/>
              <a:t>SMICs</a:t>
            </a:r>
          </a:p>
          <a:p>
            <a:pPr>
              <a:lnSpc>
                <a:spcPct val="150000"/>
              </a:lnSpc>
              <a:spcBef>
                <a:spcPts val="0"/>
              </a:spcBef>
            </a:pPr>
            <a:r>
              <a:rPr lang="en-US" dirty="0"/>
              <a:t>Mercury Exclusion</a:t>
            </a:r>
          </a:p>
          <a:p>
            <a:endParaRPr lang="en-US" dirty="0"/>
          </a:p>
        </p:txBody>
      </p:sp>
      <p:sp>
        <p:nvSpPr>
          <p:cNvPr id="4" name="Slide Number Placeholder 3"/>
          <p:cNvSpPr>
            <a:spLocks noGrp="1"/>
          </p:cNvSpPr>
          <p:nvPr>
            <p:ph type="sldNum" sz="quarter" idx="11"/>
          </p:nvPr>
        </p:nvSpPr>
        <p:spPr/>
        <p:txBody>
          <a:bodyPr/>
          <a:lstStyle/>
          <a:p>
            <a:pPr>
              <a:defRPr/>
            </a:pPr>
            <a:fld id="{09707E5A-5BD9-4283-80F4-DC0924DD6A5A}" type="slidenum">
              <a:rPr lang="en-US" smtClean="0"/>
              <a:pPr>
                <a:defRPr/>
              </a:pPr>
              <a:t>30</a:t>
            </a:fld>
            <a:endParaRPr lang="en-US" dirty="0"/>
          </a:p>
        </p:txBody>
      </p:sp>
    </p:spTree>
    <p:extLst>
      <p:ext uri="{BB962C8B-B14F-4D97-AF65-F5344CB8AC3E}">
        <p14:creationId xmlns:p14="http://schemas.microsoft.com/office/powerpoint/2010/main" val="34960258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1"/>
          <p:cNvSpPr txBox="1">
            <a:spLocks/>
          </p:cNvSpPr>
          <p:nvPr/>
        </p:nvSpPr>
        <p:spPr>
          <a:xfrm>
            <a:off x="693095" y="1547155"/>
            <a:ext cx="7772400" cy="4723815"/>
          </a:xfrm>
          <a:prstGeom prst="rect">
            <a:avLst/>
          </a:prstGeom>
        </p:spPr>
        <p:txBody>
          <a:bodyPr/>
          <a:lstStyle/>
          <a:p>
            <a:pPr algn="ctr">
              <a:spcBef>
                <a:spcPct val="30000"/>
              </a:spcBef>
            </a:pPr>
            <a:endParaRPr lang="en-US" sz="2000" b="1" dirty="0">
              <a:solidFill>
                <a:srgbClr val="000099"/>
              </a:solidFill>
            </a:endParaRPr>
          </a:p>
        </p:txBody>
      </p:sp>
      <p:sp>
        <p:nvSpPr>
          <p:cNvPr id="2" name="Title 1"/>
          <p:cNvSpPr>
            <a:spLocks noGrp="1"/>
          </p:cNvSpPr>
          <p:nvPr>
            <p:ph type="title"/>
          </p:nvPr>
        </p:nvSpPr>
        <p:spPr>
          <a:xfrm>
            <a:off x="2613345" y="87765"/>
            <a:ext cx="5999162" cy="729695"/>
          </a:xfrm>
        </p:spPr>
        <p:txBody>
          <a:bodyPr/>
          <a:lstStyle/>
          <a:p>
            <a:pPr algn="ctr"/>
            <a:r>
              <a:rPr lang="en-US" dirty="0" smtClean="0"/>
              <a:t>PAOC Topics of Discussion</a:t>
            </a:r>
            <a:endParaRPr lang="en-US" dirty="0"/>
          </a:p>
        </p:txBody>
      </p:sp>
      <p:sp>
        <p:nvSpPr>
          <p:cNvPr id="3" name="Content Placeholder 2"/>
          <p:cNvSpPr>
            <a:spLocks noGrp="1"/>
          </p:cNvSpPr>
          <p:nvPr>
            <p:ph sz="half" idx="1"/>
          </p:nvPr>
        </p:nvSpPr>
        <p:spPr>
          <a:xfrm>
            <a:off x="421481" y="1524000"/>
            <a:ext cx="8301037" cy="4670160"/>
          </a:xfrm>
        </p:spPr>
        <p:txBody>
          <a:bodyPr/>
          <a:lstStyle/>
          <a:p>
            <a:pPr>
              <a:lnSpc>
                <a:spcPct val="100000"/>
              </a:lnSpc>
              <a:spcBef>
                <a:spcPts val="0"/>
              </a:spcBef>
            </a:pPr>
            <a:r>
              <a:rPr lang="en-US" dirty="0"/>
              <a:t>Contract data package requirements  </a:t>
            </a:r>
            <a:r>
              <a:rPr lang="en-US" dirty="0">
                <a:solidFill>
                  <a:srgbClr val="C00000"/>
                </a:solidFill>
              </a:rPr>
              <a:t>*</a:t>
            </a:r>
            <a:r>
              <a:rPr lang="en-US" dirty="0"/>
              <a:t> </a:t>
            </a:r>
          </a:p>
          <a:p>
            <a:pPr marL="457200" lvl="1" indent="0">
              <a:spcBef>
                <a:spcPts val="0"/>
              </a:spcBef>
              <a:buNone/>
            </a:pPr>
            <a:r>
              <a:rPr lang="en-US" sz="1100" dirty="0"/>
              <a:t>(</a:t>
            </a:r>
            <a:r>
              <a:rPr lang="en-US" sz="1100" dirty="0">
                <a:solidFill>
                  <a:srgbClr val="FF0000"/>
                </a:solidFill>
              </a:rPr>
              <a:t>*Key area of </a:t>
            </a:r>
            <a:r>
              <a:rPr lang="en-US" sz="1100" dirty="0" smtClean="0">
                <a:solidFill>
                  <a:srgbClr val="FF0000"/>
                </a:solidFill>
              </a:rPr>
              <a:t>concern)</a:t>
            </a:r>
            <a:endParaRPr lang="en-US" sz="1100" dirty="0">
              <a:solidFill>
                <a:srgbClr val="FF0000"/>
              </a:solidFill>
            </a:endParaRPr>
          </a:p>
          <a:p>
            <a:pPr lvl="1">
              <a:lnSpc>
                <a:spcPct val="150000"/>
              </a:lnSpc>
              <a:spcBef>
                <a:spcPts val="0"/>
              </a:spcBef>
            </a:pPr>
            <a:r>
              <a:rPr lang="en-US" dirty="0" smtClean="0"/>
              <a:t>Material </a:t>
            </a:r>
            <a:r>
              <a:rPr lang="en-US" dirty="0"/>
              <a:t>&amp; Test Certifications /</a:t>
            </a:r>
          </a:p>
          <a:p>
            <a:pPr lvl="1">
              <a:lnSpc>
                <a:spcPct val="150000"/>
              </a:lnSpc>
              <a:spcBef>
                <a:spcPts val="0"/>
              </a:spcBef>
            </a:pPr>
            <a:r>
              <a:rPr lang="en-US" dirty="0"/>
              <a:t>Reports of Test  Inspection (ROTI)</a:t>
            </a:r>
          </a:p>
          <a:p>
            <a:pPr lvl="1">
              <a:lnSpc>
                <a:spcPct val="150000"/>
              </a:lnSpc>
              <a:spcBef>
                <a:spcPts val="0"/>
              </a:spcBef>
            </a:pPr>
            <a:r>
              <a:rPr lang="en-US" dirty="0"/>
              <a:t>Letters of Transmittal (Pre-production or Pre-manufacturing Procedures</a:t>
            </a:r>
          </a:p>
          <a:p>
            <a:pPr lvl="1">
              <a:lnSpc>
                <a:spcPct val="150000"/>
              </a:lnSpc>
              <a:spcBef>
                <a:spcPts val="0"/>
              </a:spcBef>
            </a:pPr>
            <a:r>
              <a:rPr lang="en-US" dirty="0"/>
              <a:t>Certificates of Compliance</a:t>
            </a:r>
          </a:p>
          <a:p>
            <a:pPr lvl="1">
              <a:lnSpc>
                <a:spcPct val="150000"/>
              </a:lnSpc>
              <a:spcBef>
                <a:spcPts val="0"/>
              </a:spcBef>
            </a:pPr>
            <a:r>
              <a:rPr lang="en-US" dirty="0"/>
              <a:t>Shelf Life Certifications</a:t>
            </a:r>
          </a:p>
        </p:txBody>
      </p:sp>
      <p:sp>
        <p:nvSpPr>
          <p:cNvPr id="4" name="Slide Number Placeholder 3"/>
          <p:cNvSpPr>
            <a:spLocks noGrp="1"/>
          </p:cNvSpPr>
          <p:nvPr>
            <p:ph type="sldNum" sz="quarter" idx="11"/>
          </p:nvPr>
        </p:nvSpPr>
        <p:spPr/>
        <p:txBody>
          <a:bodyPr/>
          <a:lstStyle/>
          <a:p>
            <a:pPr>
              <a:defRPr/>
            </a:pPr>
            <a:fld id="{09707E5A-5BD9-4283-80F4-DC0924DD6A5A}" type="slidenum">
              <a:rPr lang="en-US" smtClean="0"/>
              <a:pPr>
                <a:defRPr/>
              </a:pPr>
              <a:t>31</a:t>
            </a:fld>
            <a:endParaRPr lang="en-US" dirty="0"/>
          </a:p>
        </p:txBody>
      </p:sp>
    </p:spTree>
    <p:extLst>
      <p:ext uri="{BB962C8B-B14F-4D97-AF65-F5344CB8AC3E}">
        <p14:creationId xmlns:p14="http://schemas.microsoft.com/office/powerpoint/2010/main" val="27706183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1"/>
          <p:cNvSpPr txBox="1">
            <a:spLocks/>
          </p:cNvSpPr>
          <p:nvPr/>
        </p:nvSpPr>
        <p:spPr>
          <a:xfrm>
            <a:off x="693095" y="1547155"/>
            <a:ext cx="7772400" cy="4723815"/>
          </a:xfrm>
          <a:prstGeom prst="rect">
            <a:avLst/>
          </a:prstGeom>
        </p:spPr>
        <p:txBody>
          <a:bodyPr/>
          <a:lstStyle/>
          <a:p>
            <a:pPr algn="ctr">
              <a:spcBef>
                <a:spcPct val="30000"/>
              </a:spcBef>
            </a:pPr>
            <a:endParaRPr lang="en-US" sz="2000" b="1" dirty="0">
              <a:solidFill>
                <a:srgbClr val="000099"/>
              </a:solidFill>
            </a:endParaRPr>
          </a:p>
        </p:txBody>
      </p:sp>
      <p:sp>
        <p:nvSpPr>
          <p:cNvPr id="2" name="Title 1"/>
          <p:cNvSpPr>
            <a:spLocks noGrp="1"/>
          </p:cNvSpPr>
          <p:nvPr>
            <p:ph type="title"/>
          </p:nvPr>
        </p:nvSpPr>
        <p:spPr>
          <a:xfrm>
            <a:off x="2613345" y="87765"/>
            <a:ext cx="5999162" cy="729695"/>
          </a:xfrm>
        </p:spPr>
        <p:txBody>
          <a:bodyPr/>
          <a:lstStyle/>
          <a:p>
            <a:pPr algn="ctr"/>
            <a:r>
              <a:rPr lang="en-US" dirty="0"/>
              <a:t>PAOC Topics of Discussion</a:t>
            </a:r>
          </a:p>
        </p:txBody>
      </p:sp>
      <p:sp>
        <p:nvSpPr>
          <p:cNvPr id="3" name="Content Placeholder 2"/>
          <p:cNvSpPr>
            <a:spLocks noGrp="1"/>
          </p:cNvSpPr>
          <p:nvPr>
            <p:ph sz="half" idx="1"/>
          </p:nvPr>
        </p:nvSpPr>
        <p:spPr/>
        <p:txBody>
          <a:bodyPr/>
          <a:lstStyle/>
          <a:p>
            <a:pPr>
              <a:lnSpc>
                <a:spcPct val="100000"/>
              </a:lnSpc>
              <a:spcBef>
                <a:spcPts val="0"/>
              </a:spcBef>
            </a:pPr>
            <a:r>
              <a:rPr lang="en-US" dirty="0"/>
              <a:t>Supplier’s obligation to provide facilities and inspection equipment for Government QA personnel to perform surveillance</a:t>
            </a:r>
          </a:p>
          <a:p>
            <a:pPr lvl="2">
              <a:lnSpc>
                <a:spcPct val="100000"/>
              </a:lnSpc>
              <a:spcBef>
                <a:spcPts val="0"/>
              </a:spcBef>
            </a:pPr>
            <a:endParaRPr lang="en-US" sz="2800" dirty="0"/>
          </a:p>
          <a:p>
            <a:pPr>
              <a:lnSpc>
                <a:spcPct val="100000"/>
              </a:lnSpc>
              <a:spcBef>
                <a:spcPts val="0"/>
              </a:spcBef>
            </a:pPr>
            <a:r>
              <a:rPr lang="en-US" dirty="0"/>
              <a:t>Any specific requirements for personnel </a:t>
            </a:r>
            <a:r>
              <a:rPr lang="en-US" dirty="0" smtClean="0"/>
              <a:t>certification  i.e</a:t>
            </a:r>
            <a:r>
              <a:rPr lang="en-US" dirty="0"/>
              <a:t>. NDT, Welding…</a:t>
            </a:r>
          </a:p>
          <a:p>
            <a:pPr lvl="2">
              <a:lnSpc>
                <a:spcPct val="100000"/>
              </a:lnSpc>
              <a:spcBef>
                <a:spcPts val="0"/>
              </a:spcBef>
            </a:pPr>
            <a:endParaRPr lang="en-US" sz="2800" dirty="0"/>
          </a:p>
          <a:p>
            <a:pPr>
              <a:lnSpc>
                <a:spcPct val="100000"/>
              </a:lnSpc>
              <a:spcBef>
                <a:spcPts val="0"/>
              </a:spcBef>
            </a:pPr>
            <a:r>
              <a:rPr lang="en-US" dirty="0"/>
              <a:t>Special process controls for material treatments that cannot be verified through subsequent inspections or </a:t>
            </a:r>
            <a:r>
              <a:rPr lang="en-US" dirty="0" smtClean="0"/>
              <a:t>tests  i.e</a:t>
            </a:r>
            <a:r>
              <a:rPr lang="en-US" dirty="0"/>
              <a:t>.  Heat </a:t>
            </a:r>
            <a:r>
              <a:rPr lang="en-US" dirty="0" smtClean="0"/>
              <a:t>Treat, Plating</a:t>
            </a:r>
            <a:r>
              <a:rPr lang="en-US" dirty="0"/>
              <a:t>… </a:t>
            </a:r>
          </a:p>
          <a:p>
            <a:pPr marL="914400" lvl="2" indent="0">
              <a:lnSpc>
                <a:spcPct val="100000"/>
              </a:lnSpc>
              <a:spcBef>
                <a:spcPts val="0"/>
              </a:spcBef>
              <a:buNone/>
            </a:pPr>
            <a:endParaRPr lang="en-US" sz="2800" dirty="0"/>
          </a:p>
          <a:p>
            <a:endParaRPr lang="en-US" dirty="0"/>
          </a:p>
        </p:txBody>
      </p:sp>
      <p:sp>
        <p:nvSpPr>
          <p:cNvPr id="4" name="Slide Number Placeholder 3"/>
          <p:cNvSpPr>
            <a:spLocks noGrp="1"/>
          </p:cNvSpPr>
          <p:nvPr>
            <p:ph type="sldNum" sz="quarter" idx="11"/>
          </p:nvPr>
        </p:nvSpPr>
        <p:spPr/>
        <p:txBody>
          <a:bodyPr/>
          <a:lstStyle/>
          <a:p>
            <a:pPr>
              <a:defRPr/>
            </a:pPr>
            <a:fld id="{09707E5A-5BD9-4283-80F4-DC0924DD6A5A}" type="slidenum">
              <a:rPr lang="en-US" smtClean="0"/>
              <a:pPr>
                <a:defRPr/>
              </a:pPr>
              <a:t>32</a:t>
            </a:fld>
            <a:endParaRPr lang="en-US" dirty="0"/>
          </a:p>
        </p:txBody>
      </p:sp>
    </p:spTree>
    <p:extLst>
      <p:ext uri="{BB962C8B-B14F-4D97-AF65-F5344CB8AC3E}">
        <p14:creationId xmlns:p14="http://schemas.microsoft.com/office/powerpoint/2010/main" val="35056503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1"/>
          <p:cNvSpPr txBox="1">
            <a:spLocks/>
          </p:cNvSpPr>
          <p:nvPr/>
        </p:nvSpPr>
        <p:spPr>
          <a:xfrm>
            <a:off x="693095" y="1547155"/>
            <a:ext cx="7772400" cy="4723815"/>
          </a:xfrm>
          <a:prstGeom prst="rect">
            <a:avLst/>
          </a:prstGeom>
        </p:spPr>
        <p:txBody>
          <a:bodyPr/>
          <a:lstStyle/>
          <a:p>
            <a:pPr algn="ctr">
              <a:spcBef>
                <a:spcPct val="30000"/>
              </a:spcBef>
            </a:pPr>
            <a:endParaRPr lang="en-US" sz="2000" b="1" dirty="0">
              <a:solidFill>
                <a:srgbClr val="000099"/>
              </a:solidFill>
            </a:endParaRPr>
          </a:p>
        </p:txBody>
      </p:sp>
      <p:sp>
        <p:nvSpPr>
          <p:cNvPr id="2" name="Title 1"/>
          <p:cNvSpPr>
            <a:spLocks noGrp="1"/>
          </p:cNvSpPr>
          <p:nvPr>
            <p:ph type="title"/>
          </p:nvPr>
        </p:nvSpPr>
        <p:spPr>
          <a:xfrm>
            <a:off x="2613345" y="87765"/>
            <a:ext cx="5999162" cy="729695"/>
          </a:xfrm>
        </p:spPr>
        <p:txBody>
          <a:bodyPr/>
          <a:lstStyle/>
          <a:p>
            <a:pPr algn="ctr"/>
            <a:r>
              <a:rPr lang="en-US" dirty="0"/>
              <a:t>PAOC Topics of Discussion</a:t>
            </a:r>
          </a:p>
        </p:txBody>
      </p:sp>
      <p:sp>
        <p:nvSpPr>
          <p:cNvPr id="3" name="Content Placeholder 2"/>
          <p:cNvSpPr>
            <a:spLocks noGrp="1"/>
          </p:cNvSpPr>
          <p:nvPr>
            <p:ph sz="half" idx="1"/>
          </p:nvPr>
        </p:nvSpPr>
        <p:spPr/>
        <p:txBody>
          <a:bodyPr/>
          <a:lstStyle/>
          <a:p>
            <a:pPr>
              <a:lnSpc>
                <a:spcPct val="150000"/>
              </a:lnSpc>
              <a:spcBef>
                <a:spcPts val="0"/>
              </a:spcBef>
            </a:pPr>
            <a:r>
              <a:rPr lang="en-US" dirty="0"/>
              <a:t>Government Hold Points !!!!!!</a:t>
            </a:r>
          </a:p>
          <a:p>
            <a:pPr lvl="1">
              <a:lnSpc>
                <a:spcPct val="150000"/>
              </a:lnSpc>
              <a:spcBef>
                <a:spcPts val="0"/>
              </a:spcBef>
            </a:pPr>
            <a:r>
              <a:rPr lang="en-US" dirty="0"/>
              <a:t>Hold or Notification !!!  (Surveillance, Inspection, Testing)</a:t>
            </a:r>
          </a:p>
          <a:p>
            <a:pPr lvl="1">
              <a:lnSpc>
                <a:spcPct val="150000"/>
              </a:lnSpc>
              <a:spcBef>
                <a:spcPts val="0"/>
              </a:spcBef>
            </a:pPr>
            <a:r>
              <a:rPr lang="en-US" dirty="0"/>
              <a:t>Provide copy to Supplier</a:t>
            </a:r>
          </a:p>
          <a:p>
            <a:pPr>
              <a:lnSpc>
                <a:spcPct val="200000"/>
              </a:lnSpc>
              <a:spcBef>
                <a:spcPts val="0"/>
              </a:spcBef>
            </a:pPr>
            <a:r>
              <a:rPr lang="en-US" dirty="0"/>
              <a:t>Counterfeit Material </a:t>
            </a:r>
          </a:p>
          <a:p>
            <a:pPr>
              <a:lnSpc>
                <a:spcPct val="200000"/>
              </a:lnSpc>
              <a:spcBef>
                <a:spcPts val="0"/>
              </a:spcBef>
            </a:pPr>
            <a:r>
              <a:rPr lang="en-US" dirty="0"/>
              <a:t>Inspection / Acceptance</a:t>
            </a:r>
          </a:p>
          <a:p>
            <a:pPr lvl="1">
              <a:lnSpc>
                <a:spcPct val="150000"/>
              </a:lnSpc>
              <a:spcBef>
                <a:spcPts val="0"/>
              </a:spcBef>
            </a:pPr>
            <a:r>
              <a:rPr lang="en-US" dirty="0"/>
              <a:t>Contract Materials (product) &amp; Contract Data</a:t>
            </a:r>
          </a:p>
          <a:p>
            <a:endParaRPr lang="en-US" dirty="0"/>
          </a:p>
        </p:txBody>
      </p:sp>
      <p:sp>
        <p:nvSpPr>
          <p:cNvPr id="4" name="Slide Number Placeholder 3"/>
          <p:cNvSpPr>
            <a:spLocks noGrp="1"/>
          </p:cNvSpPr>
          <p:nvPr>
            <p:ph type="sldNum" sz="quarter" idx="11"/>
          </p:nvPr>
        </p:nvSpPr>
        <p:spPr/>
        <p:txBody>
          <a:bodyPr/>
          <a:lstStyle/>
          <a:p>
            <a:pPr>
              <a:defRPr/>
            </a:pPr>
            <a:fld id="{09707E5A-5BD9-4283-80F4-DC0924DD6A5A}" type="slidenum">
              <a:rPr lang="en-US" smtClean="0"/>
              <a:pPr>
                <a:defRPr/>
              </a:pPr>
              <a:t>33</a:t>
            </a:fld>
            <a:endParaRPr lang="en-US" dirty="0"/>
          </a:p>
        </p:txBody>
      </p:sp>
    </p:spTree>
    <p:extLst>
      <p:ext uri="{BB962C8B-B14F-4D97-AF65-F5344CB8AC3E}">
        <p14:creationId xmlns:p14="http://schemas.microsoft.com/office/powerpoint/2010/main" val="13756042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1"/>
          <p:cNvSpPr txBox="1">
            <a:spLocks/>
          </p:cNvSpPr>
          <p:nvPr/>
        </p:nvSpPr>
        <p:spPr>
          <a:xfrm>
            <a:off x="685799" y="1515732"/>
            <a:ext cx="7772400" cy="4723815"/>
          </a:xfrm>
          <a:prstGeom prst="rect">
            <a:avLst/>
          </a:prstGeom>
        </p:spPr>
        <p:txBody>
          <a:bodyPr/>
          <a:lstStyle/>
          <a:p>
            <a:pPr algn="ctr">
              <a:spcBef>
                <a:spcPct val="30000"/>
              </a:spcBef>
            </a:pPr>
            <a:endParaRPr lang="en-US" sz="2000" b="1" dirty="0">
              <a:solidFill>
                <a:srgbClr val="000099"/>
              </a:solidFill>
            </a:endParaRPr>
          </a:p>
        </p:txBody>
      </p:sp>
      <p:sp>
        <p:nvSpPr>
          <p:cNvPr id="2" name="Title 1"/>
          <p:cNvSpPr>
            <a:spLocks noGrp="1"/>
          </p:cNvSpPr>
          <p:nvPr>
            <p:ph type="title"/>
          </p:nvPr>
        </p:nvSpPr>
        <p:spPr>
          <a:xfrm>
            <a:off x="2613345" y="87765"/>
            <a:ext cx="5999162" cy="729695"/>
          </a:xfrm>
        </p:spPr>
        <p:txBody>
          <a:bodyPr/>
          <a:lstStyle/>
          <a:p>
            <a:pPr algn="ctr"/>
            <a:r>
              <a:rPr lang="en-US" dirty="0" smtClean="0"/>
              <a:t>PAOC Topics of Discussion</a:t>
            </a:r>
            <a:endParaRPr lang="en-US" dirty="0"/>
          </a:p>
        </p:txBody>
      </p:sp>
      <p:sp>
        <p:nvSpPr>
          <p:cNvPr id="3" name="Content Placeholder 2"/>
          <p:cNvSpPr>
            <a:spLocks noGrp="1"/>
          </p:cNvSpPr>
          <p:nvPr>
            <p:ph sz="half" idx="1"/>
          </p:nvPr>
        </p:nvSpPr>
        <p:spPr>
          <a:xfrm>
            <a:off x="421480" y="1431940"/>
            <a:ext cx="8301037" cy="4114800"/>
          </a:xfrm>
        </p:spPr>
        <p:txBody>
          <a:bodyPr/>
          <a:lstStyle/>
          <a:p>
            <a:pPr>
              <a:lnSpc>
                <a:spcPct val="100000"/>
              </a:lnSpc>
              <a:spcBef>
                <a:spcPts val="0"/>
              </a:spcBef>
            </a:pPr>
            <a:r>
              <a:rPr lang="en-US" dirty="0"/>
              <a:t>Any ambiguous quality or technical requirements</a:t>
            </a:r>
          </a:p>
          <a:p>
            <a:pPr lvl="1">
              <a:lnSpc>
                <a:spcPct val="100000"/>
              </a:lnSpc>
              <a:spcBef>
                <a:spcPts val="0"/>
              </a:spcBef>
            </a:pPr>
            <a:r>
              <a:rPr lang="en-US" dirty="0"/>
              <a:t>Waiver / Deviation Process</a:t>
            </a:r>
          </a:p>
          <a:p>
            <a:pPr lvl="1">
              <a:lnSpc>
                <a:spcPct val="100000"/>
              </a:lnSpc>
              <a:spcBef>
                <a:spcPts val="0"/>
              </a:spcBef>
            </a:pPr>
            <a:r>
              <a:rPr lang="en-US" dirty="0"/>
              <a:t>PCO / ACO only can change the contract</a:t>
            </a:r>
          </a:p>
          <a:p>
            <a:pPr marL="0" indent="0">
              <a:lnSpc>
                <a:spcPct val="100000"/>
              </a:lnSpc>
              <a:spcBef>
                <a:spcPts val="0"/>
              </a:spcBef>
              <a:buNone/>
            </a:pPr>
            <a:endParaRPr lang="en-US" dirty="0"/>
          </a:p>
          <a:p>
            <a:pPr>
              <a:lnSpc>
                <a:spcPct val="100000"/>
              </a:lnSpc>
              <a:spcBef>
                <a:spcPts val="0"/>
              </a:spcBef>
            </a:pPr>
            <a:r>
              <a:rPr lang="en-US" dirty="0" smtClean="0"/>
              <a:t>Contractor </a:t>
            </a:r>
            <a:r>
              <a:rPr lang="en-US" dirty="0"/>
              <a:t>access to PDREP &amp; PPIRS</a:t>
            </a:r>
          </a:p>
          <a:p>
            <a:pPr>
              <a:lnSpc>
                <a:spcPct val="100000"/>
              </a:lnSpc>
              <a:spcBef>
                <a:spcPts val="0"/>
              </a:spcBef>
            </a:pPr>
            <a:endParaRPr lang="en-US" dirty="0"/>
          </a:p>
          <a:p>
            <a:pPr>
              <a:lnSpc>
                <a:spcPct val="100000"/>
              </a:lnSpc>
              <a:spcBef>
                <a:spcPts val="0"/>
              </a:spcBef>
            </a:pPr>
            <a:r>
              <a:rPr lang="en-US" dirty="0"/>
              <a:t>NOFORN Document </a:t>
            </a:r>
            <a:r>
              <a:rPr lang="en-US" dirty="0" smtClean="0"/>
              <a:t>Control </a:t>
            </a:r>
            <a:r>
              <a:rPr lang="en-US" sz="1400" dirty="0" smtClean="0"/>
              <a:t>(</a:t>
            </a:r>
            <a:r>
              <a:rPr lang="en-US" sz="1400" dirty="0"/>
              <a:t>“Not Releasable to Foreign Nationals</a:t>
            </a:r>
            <a:r>
              <a:rPr lang="en-US" sz="1400" dirty="0" smtClean="0"/>
              <a:t>”)</a:t>
            </a:r>
            <a:endParaRPr lang="en-US" sz="1400" dirty="0"/>
          </a:p>
          <a:p>
            <a:pPr lvl="1">
              <a:lnSpc>
                <a:spcPct val="100000"/>
              </a:lnSpc>
              <a:spcBef>
                <a:spcPts val="0"/>
              </a:spcBef>
            </a:pPr>
            <a:r>
              <a:rPr lang="en-US" dirty="0"/>
              <a:t>iRAPT – Do Not attach !!!</a:t>
            </a:r>
          </a:p>
          <a:p>
            <a:pPr lvl="1">
              <a:lnSpc>
                <a:spcPct val="100000"/>
              </a:lnSpc>
              <a:spcBef>
                <a:spcPts val="0"/>
              </a:spcBef>
            </a:pPr>
            <a:r>
              <a:rPr lang="en-US" dirty="0"/>
              <a:t>E-mail – Do not Attach !!!</a:t>
            </a:r>
          </a:p>
          <a:p>
            <a:pPr>
              <a:lnSpc>
                <a:spcPct val="100000"/>
              </a:lnSpc>
              <a:spcBef>
                <a:spcPts val="0"/>
              </a:spcBef>
            </a:pPr>
            <a:endParaRPr lang="en-US" dirty="0"/>
          </a:p>
          <a:p>
            <a:pPr>
              <a:lnSpc>
                <a:spcPct val="100000"/>
              </a:lnSpc>
              <a:spcBef>
                <a:spcPts val="0"/>
              </a:spcBef>
            </a:pPr>
            <a:r>
              <a:rPr lang="en-US" sz="2000" b="1" i="1" dirty="0" smtClean="0"/>
              <a:t>NOTE:  Pending Contract modification, “Nothing </a:t>
            </a:r>
            <a:r>
              <a:rPr lang="en-US" sz="2000" b="1" i="1" dirty="0"/>
              <a:t>discussed during this meeting shall be construed as a change to the contract”</a:t>
            </a:r>
          </a:p>
          <a:p>
            <a:endParaRPr lang="en-US" dirty="0"/>
          </a:p>
        </p:txBody>
      </p:sp>
      <p:sp>
        <p:nvSpPr>
          <p:cNvPr id="4" name="Slide Number Placeholder 3"/>
          <p:cNvSpPr>
            <a:spLocks noGrp="1"/>
          </p:cNvSpPr>
          <p:nvPr>
            <p:ph type="sldNum" sz="quarter" idx="11"/>
          </p:nvPr>
        </p:nvSpPr>
        <p:spPr/>
        <p:txBody>
          <a:bodyPr/>
          <a:lstStyle/>
          <a:p>
            <a:pPr>
              <a:defRPr/>
            </a:pPr>
            <a:fld id="{09707E5A-5BD9-4283-80F4-DC0924DD6A5A}" type="slidenum">
              <a:rPr lang="en-US" smtClean="0"/>
              <a:pPr>
                <a:defRPr/>
              </a:pPr>
              <a:t>34</a:t>
            </a:fld>
            <a:endParaRPr lang="en-US" dirty="0"/>
          </a:p>
        </p:txBody>
      </p:sp>
    </p:spTree>
    <p:extLst>
      <p:ext uri="{BB962C8B-B14F-4D97-AF65-F5344CB8AC3E}">
        <p14:creationId xmlns:p14="http://schemas.microsoft.com/office/powerpoint/2010/main" val="16358602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1"/>
          <p:cNvSpPr txBox="1">
            <a:spLocks/>
          </p:cNvSpPr>
          <p:nvPr/>
        </p:nvSpPr>
        <p:spPr>
          <a:xfrm>
            <a:off x="693095" y="1547155"/>
            <a:ext cx="7772400" cy="4723815"/>
          </a:xfrm>
          <a:prstGeom prst="rect">
            <a:avLst/>
          </a:prstGeom>
        </p:spPr>
        <p:txBody>
          <a:bodyPr/>
          <a:lstStyle/>
          <a:p>
            <a:pPr algn="ctr">
              <a:spcBef>
                <a:spcPct val="30000"/>
              </a:spcBef>
            </a:pPr>
            <a:endParaRPr lang="en-US" sz="2000" b="1" dirty="0">
              <a:solidFill>
                <a:srgbClr val="000099"/>
              </a:solidFill>
            </a:endParaRPr>
          </a:p>
        </p:txBody>
      </p:sp>
      <p:sp>
        <p:nvSpPr>
          <p:cNvPr id="2" name="Title 1"/>
          <p:cNvSpPr>
            <a:spLocks noGrp="1"/>
          </p:cNvSpPr>
          <p:nvPr>
            <p:ph type="title"/>
          </p:nvPr>
        </p:nvSpPr>
        <p:spPr>
          <a:xfrm>
            <a:off x="2613345" y="87765"/>
            <a:ext cx="5999162" cy="729695"/>
          </a:xfrm>
        </p:spPr>
        <p:txBody>
          <a:bodyPr/>
          <a:lstStyle/>
          <a:p>
            <a:pPr algn="ctr"/>
            <a:r>
              <a:rPr lang="en-US" dirty="0" smtClean="0"/>
              <a:t>Documenting the PAOC</a:t>
            </a:r>
            <a:endParaRPr lang="en-US" dirty="0"/>
          </a:p>
        </p:txBody>
      </p:sp>
      <p:sp>
        <p:nvSpPr>
          <p:cNvPr id="3" name="Content Placeholder 2"/>
          <p:cNvSpPr>
            <a:spLocks noGrp="1"/>
          </p:cNvSpPr>
          <p:nvPr>
            <p:ph sz="half" idx="1"/>
          </p:nvPr>
        </p:nvSpPr>
        <p:spPr/>
        <p:txBody>
          <a:bodyPr/>
          <a:lstStyle/>
          <a:p>
            <a:pPr>
              <a:lnSpc>
                <a:spcPct val="100000"/>
              </a:lnSpc>
            </a:pPr>
            <a:r>
              <a:rPr lang="en-US" dirty="0"/>
              <a:t>The NSEO QA PAOC checklist will be used </a:t>
            </a:r>
            <a:r>
              <a:rPr lang="en-US" dirty="0" smtClean="0"/>
              <a:t>to document either </a:t>
            </a:r>
            <a:r>
              <a:rPr lang="en-US" dirty="0"/>
              <a:t>a Full or Limited (QA) PAOC</a:t>
            </a:r>
          </a:p>
          <a:p>
            <a:pPr lvl="3">
              <a:lnSpc>
                <a:spcPct val="100000"/>
              </a:lnSpc>
            </a:pPr>
            <a:endParaRPr lang="en-US" dirty="0"/>
          </a:p>
          <a:p>
            <a:pPr>
              <a:lnSpc>
                <a:spcPct val="100000"/>
              </a:lnSpc>
            </a:pPr>
            <a:r>
              <a:rPr lang="en-US" dirty="0"/>
              <a:t>Documentation shall included</a:t>
            </a:r>
          </a:p>
          <a:p>
            <a:pPr lvl="3">
              <a:lnSpc>
                <a:spcPct val="100000"/>
              </a:lnSpc>
              <a:spcBef>
                <a:spcPts val="0"/>
              </a:spcBef>
            </a:pPr>
            <a:endParaRPr lang="en-US" dirty="0"/>
          </a:p>
          <a:p>
            <a:pPr lvl="1">
              <a:lnSpc>
                <a:spcPct val="150000"/>
              </a:lnSpc>
              <a:spcBef>
                <a:spcPts val="0"/>
              </a:spcBef>
            </a:pPr>
            <a:r>
              <a:rPr lang="en-US" dirty="0"/>
              <a:t>PAOC discussion topics</a:t>
            </a:r>
          </a:p>
          <a:p>
            <a:pPr lvl="1">
              <a:lnSpc>
                <a:spcPct val="150000"/>
              </a:lnSpc>
              <a:spcBef>
                <a:spcPts val="0"/>
              </a:spcBef>
            </a:pPr>
            <a:r>
              <a:rPr lang="en-US" dirty="0"/>
              <a:t>List of attendees</a:t>
            </a:r>
          </a:p>
          <a:p>
            <a:pPr lvl="1">
              <a:lnSpc>
                <a:spcPct val="150000"/>
              </a:lnSpc>
              <a:spcBef>
                <a:spcPts val="0"/>
              </a:spcBef>
            </a:pPr>
            <a:r>
              <a:rPr lang="en-US" dirty="0"/>
              <a:t>Agreements</a:t>
            </a:r>
          </a:p>
          <a:p>
            <a:endParaRPr lang="en-US" dirty="0"/>
          </a:p>
        </p:txBody>
      </p:sp>
      <p:sp>
        <p:nvSpPr>
          <p:cNvPr id="4" name="Slide Number Placeholder 3"/>
          <p:cNvSpPr>
            <a:spLocks noGrp="1"/>
          </p:cNvSpPr>
          <p:nvPr>
            <p:ph type="sldNum" sz="quarter" idx="11"/>
          </p:nvPr>
        </p:nvSpPr>
        <p:spPr/>
        <p:txBody>
          <a:bodyPr/>
          <a:lstStyle/>
          <a:p>
            <a:pPr>
              <a:defRPr/>
            </a:pPr>
            <a:fld id="{09707E5A-5BD9-4283-80F4-DC0924DD6A5A}" type="slidenum">
              <a:rPr lang="en-US" smtClean="0"/>
              <a:pPr>
                <a:defRPr/>
              </a:pPr>
              <a:t>35</a:t>
            </a:fld>
            <a:endParaRPr lang="en-US" dirty="0"/>
          </a:p>
        </p:txBody>
      </p:sp>
    </p:spTree>
    <p:extLst>
      <p:ext uri="{BB962C8B-B14F-4D97-AF65-F5344CB8AC3E}">
        <p14:creationId xmlns:p14="http://schemas.microsoft.com/office/powerpoint/2010/main" val="39046446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1"/>
          <p:cNvSpPr txBox="1">
            <a:spLocks/>
          </p:cNvSpPr>
          <p:nvPr/>
        </p:nvSpPr>
        <p:spPr>
          <a:xfrm>
            <a:off x="693095" y="1547155"/>
            <a:ext cx="7772400" cy="4723815"/>
          </a:xfrm>
          <a:prstGeom prst="rect">
            <a:avLst/>
          </a:prstGeom>
        </p:spPr>
        <p:txBody>
          <a:bodyPr/>
          <a:lstStyle/>
          <a:p>
            <a:pPr algn="ctr">
              <a:spcBef>
                <a:spcPct val="30000"/>
              </a:spcBef>
            </a:pPr>
            <a:endParaRPr lang="en-US" sz="2000" b="1" dirty="0">
              <a:solidFill>
                <a:srgbClr val="000099"/>
              </a:solidFill>
            </a:endParaRPr>
          </a:p>
        </p:txBody>
      </p:sp>
      <p:sp>
        <p:nvSpPr>
          <p:cNvPr id="2" name="Title 1"/>
          <p:cNvSpPr>
            <a:spLocks noGrp="1"/>
          </p:cNvSpPr>
          <p:nvPr>
            <p:ph type="title"/>
          </p:nvPr>
        </p:nvSpPr>
        <p:spPr>
          <a:xfrm>
            <a:off x="2613345" y="87765"/>
            <a:ext cx="5999162" cy="729695"/>
          </a:xfrm>
        </p:spPr>
        <p:txBody>
          <a:bodyPr/>
          <a:lstStyle/>
          <a:p>
            <a:pPr algn="ctr"/>
            <a:r>
              <a:rPr lang="en-US" dirty="0" smtClean="0"/>
              <a:t>PAOC Documentation </a:t>
            </a:r>
            <a:endParaRPr lang="en-US" dirty="0"/>
          </a:p>
        </p:txBody>
      </p:sp>
      <p:sp>
        <p:nvSpPr>
          <p:cNvPr id="3" name="Content Placeholder 2"/>
          <p:cNvSpPr>
            <a:spLocks noGrp="1"/>
          </p:cNvSpPr>
          <p:nvPr>
            <p:ph sz="half" idx="1"/>
          </p:nvPr>
        </p:nvSpPr>
        <p:spPr/>
        <p:txBody>
          <a:bodyPr/>
          <a:lstStyle/>
          <a:p>
            <a:pPr lvl="1">
              <a:lnSpc>
                <a:spcPct val="150000"/>
              </a:lnSpc>
              <a:spcBef>
                <a:spcPts val="0"/>
              </a:spcBef>
            </a:pPr>
            <a:r>
              <a:rPr lang="en-US" sz="2800" dirty="0"/>
              <a:t>Decisions</a:t>
            </a:r>
          </a:p>
          <a:p>
            <a:pPr lvl="1">
              <a:lnSpc>
                <a:spcPct val="150000"/>
              </a:lnSpc>
              <a:spcBef>
                <a:spcPts val="0"/>
              </a:spcBef>
            </a:pPr>
            <a:r>
              <a:rPr lang="en-US" sz="2800" dirty="0"/>
              <a:t>Action items</a:t>
            </a:r>
          </a:p>
          <a:p>
            <a:pPr lvl="2">
              <a:lnSpc>
                <a:spcPct val="150000"/>
              </a:lnSpc>
              <a:spcBef>
                <a:spcPts val="0"/>
              </a:spcBef>
            </a:pPr>
            <a:r>
              <a:rPr lang="en-US" sz="2400" dirty="0"/>
              <a:t>Clearly specify the individual(s)</a:t>
            </a:r>
          </a:p>
          <a:p>
            <a:pPr lvl="2">
              <a:lnSpc>
                <a:spcPct val="150000"/>
              </a:lnSpc>
              <a:spcBef>
                <a:spcPts val="0"/>
              </a:spcBef>
            </a:pPr>
            <a:r>
              <a:rPr lang="en-US" sz="2400" dirty="0"/>
              <a:t>An estimated completion date. </a:t>
            </a:r>
          </a:p>
          <a:p>
            <a:pPr lvl="1">
              <a:lnSpc>
                <a:spcPct val="150000"/>
              </a:lnSpc>
              <a:spcBef>
                <a:spcPts val="0"/>
              </a:spcBef>
            </a:pPr>
            <a:r>
              <a:rPr lang="en-US" sz="2800" dirty="0"/>
              <a:t>Any other pertinent information</a:t>
            </a:r>
          </a:p>
          <a:p>
            <a:pPr lvl="1">
              <a:lnSpc>
                <a:spcPct val="150000"/>
              </a:lnSpc>
              <a:spcBef>
                <a:spcPts val="0"/>
              </a:spcBef>
            </a:pPr>
            <a:endParaRPr lang="en-US" dirty="0"/>
          </a:p>
          <a:p>
            <a:pPr marL="457200" lvl="1" indent="0">
              <a:lnSpc>
                <a:spcPct val="100000"/>
              </a:lnSpc>
              <a:spcBef>
                <a:spcPts val="0"/>
              </a:spcBef>
              <a:buNone/>
            </a:pPr>
            <a:r>
              <a:rPr lang="en-US" b="1" dirty="0"/>
              <a:t>Note</a:t>
            </a:r>
            <a:r>
              <a:rPr lang="en-US" b="1" dirty="0" smtClean="0"/>
              <a:t>:</a:t>
            </a:r>
            <a:r>
              <a:rPr lang="en-US" dirty="0" smtClean="0"/>
              <a:t>  The </a:t>
            </a:r>
            <a:r>
              <a:rPr lang="en-US" dirty="0"/>
              <a:t>documented meeting minutes </a:t>
            </a:r>
            <a:r>
              <a:rPr lang="en-US" u="sng" dirty="0"/>
              <a:t>must be</a:t>
            </a:r>
            <a:r>
              <a:rPr lang="en-US" dirty="0"/>
              <a:t> </a:t>
            </a:r>
            <a:r>
              <a:rPr lang="en-US" dirty="0" smtClean="0"/>
              <a:t>formally acknowledged </a:t>
            </a:r>
            <a:r>
              <a:rPr lang="en-US" dirty="0"/>
              <a:t>by the contractor's point of </a:t>
            </a:r>
            <a:r>
              <a:rPr lang="en-US" dirty="0" smtClean="0"/>
              <a:t>contact indicating </a:t>
            </a:r>
            <a:r>
              <a:rPr lang="en-US" dirty="0"/>
              <a:t>concurrence with the </a:t>
            </a:r>
            <a:r>
              <a:rPr lang="en-US" dirty="0" smtClean="0"/>
              <a:t>content. </a:t>
            </a:r>
            <a:endParaRPr lang="en-US" dirty="0"/>
          </a:p>
          <a:p>
            <a:endParaRPr lang="en-US" dirty="0"/>
          </a:p>
        </p:txBody>
      </p:sp>
      <p:sp>
        <p:nvSpPr>
          <p:cNvPr id="4" name="Slide Number Placeholder 3"/>
          <p:cNvSpPr>
            <a:spLocks noGrp="1"/>
          </p:cNvSpPr>
          <p:nvPr>
            <p:ph type="sldNum" sz="quarter" idx="11"/>
          </p:nvPr>
        </p:nvSpPr>
        <p:spPr/>
        <p:txBody>
          <a:bodyPr/>
          <a:lstStyle/>
          <a:p>
            <a:pPr>
              <a:defRPr/>
            </a:pPr>
            <a:fld id="{09707E5A-5BD9-4283-80F4-DC0924DD6A5A}" type="slidenum">
              <a:rPr lang="en-US" smtClean="0"/>
              <a:pPr>
                <a:defRPr/>
              </a:pPr>
              <a:t>36</a:t>
            </a:fld>
            <a:endParaRPr lang="en-US" dirty="0"/>
          </a:p>
        </p:txBody>
      </p:sp>
    </p:spTree>
    <p:extLst>
      <p:ext uri="{BB962C8B-B14F-4D97-AF65-F5344CB8AC3E}">
        <p14:creationId xmlns:p14="http://schemas.microsoft.com/office/powerpoint/2010/main" val="18264651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1"/>
          <p:cNvSpPr txBox="1">
            <a:spLocks/>
          </p:cNvSpPr>
          <p:nvPr/>
        </p:nvSpPr>
        <p:spPr>
          <a:xfrm>
            <a:off x="693095" y="1547155"/>
            <a:ext cx="7772400" cy="4723815"/>
          </a:xfrm>
          <a:prstGeom prst="rect">
            <a:avLst/>
          </a:prstGeom>
        </p:spPr>
        <p:txBody>
          <a:bodyPr/>
          <a:lstStyle/>
          <a:p>
            <a:pPr algn="ctr">
              <a:spcBef>
                <a:spcPct val="30000"/>
              </a:spcBef>
            </a:pPr>
            <a:endParaRPr lang="en-US" sz="2000" b="1" dirty="0">
              <a:solidFill>
                <a:srgbClr val="000099"/>
              </a:solidFill>
            </a:endParaRPr>
          </a:p>
        </p:txBody>
      </p:sp>
      <p:sp>
        <p:nvSpPr>
          <p:cNvPr id="2" name="Title 1"/>
          <p:cNvSpPr>
            <a:spLocks noGrp="1"/>
          </p:cNvSpPr>
          <p:nvPr>
            <p:ph type="title"/>
          </p:nvPr>
        </p:nvSpPr>
        <p:spPr>
          <a:xfrm>
            <a:off x="2613345" y="87765"/>
            <a:ext cx="5999162" cy="729695"/>
          </a:xfrm>
        </p:spPr>
        <p:txBody>
          <a:bodyPr/>
          <a:lstStyle/>
          <a:p>
            <a:pPr algn="ctr"/>
            <a:r>
              <a:rPr lang="en-US" dirty="0" smtClean="0"/>
              <a:t>PAOC Documentation</a:t>
            </a:r>
            <a:endParaRPr lang="en-US" dirty="0"/>
          </a:p>
        </p:txBody>
      </p:sp>
      <p:pic>
        <p:nvPicPr>
          <p:cNvPr id="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17020" y="1355130"/>
            <a:ext cx="8909960" cy="499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1"/>
          </p:nvPr>
        </p:nvSpPr>
        <p:spPr/>
        <p:txBody>
          <a:bodyPr/>
          <a:lstStyle/>
          <a:p>
            <a:pPr>
              <a:defRPr/>
            </a:pPr>
            <a:fld id="{09707E5A-5BD9-4283-80F4-DC0924DD6A5A}" type="slidenum">
              <a:rPr lang="en-US" smtClean="0"/>
              <a:pPr>
                <a:defRPr/>
              </a:pPr>
              <a:t>37</a:t>
            </a:fld>
            <a:endParaRPr lang="en-US" dirty="0"/>
          </a:p>
        </p:txBody>
      </p:sp>
    </p:spTree>
    <p:extLst>
      <p:ext uri="{BB962C8B-B14F-4D97-AF65-F5344CB8AC3E}">
        <p14:creationId xmlns:p14="http://schemas.microsoft.com/office/powerpoint/2010/main" val="6918102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1"/>
          <p:cNvSpPr txBox="1">
            <a:spLocks/>
          </p:cNvSpPr>
          <p:nvPr/>
        </p:nvSpPr>
        <p:spPr>
          <a:xfrm>
            <a:off x="693095" y="1547155"/>
            <a:ext cx="7772400" cy="4723815"/>
          </a:xfrm>
          <a:prstGeom prst="rect">
            <a:avLst/>
          </a:prstGeom>
        </p:spPr>
        <p:txBody>
          <a:bodyPr/>
          <a:lstStyle/>
          <a:p>
            <a:pPr algn="ctr">
              <a:spcBef>
                <a:spcPct val="30000"/>
              </a:spcBef>
            </a:pPr>
            <a:endParaRPr lang="en-US" sz="2000" b="1" dirty="0">
              <a:solidFill>
                <a:srgbClr val="000099"/>
              </a:solidFill>
            </a:endParaRPr>
          </a:p>
        </p:txBody>
      </p:sp>
      <p:sp>
        <p:nvSpPr>
          <p:cNvPr id="2" name="Title 1"/>
          <p:cNvSpPr>
            <a:spLocks noGrp="1"/>
          </p:cNvSpPr>
          <p:nvPr>
            <p:ph type="title"/>
          </p:nvPr>
        </p:nvSpPr>
        <p:spPr>
          <a:xfrm>
            <a:off x="2613345" y="87765"/>
            <a:ext cx="5999162" cy="729695"/>
          </a:xfrm>
        </p:spPr>
        <p:txBody>
          <a:bodyPr/>
          <a:lstStyle/>
          <a:p>
            <a:pPr algn="ctr"/>
            <a:r>
              <a:rPr lang="en-US" dirty="0" smtClean="0"/>
              <a:t>PAOC Documentation</a:t>
            </a:r>
            <a:endParaRPr lang="en-US" dirty="0"/>
          </a:p>
        </p:txBody>
      </p:sp>
      <p:pic>
        <p:nvPicPr>
          <p:cNvPr id="4" name="Content Placeholder 3"/>
          <p:cNvPicPr>
            <a:picLocks noGrp="1" noChangeAspect="1"/>
          </p:cNvPicPr>
          <p:nvPr>
            <p:ph sz="half" idx="1"/>
          </p:nvPr>
        </p:nvPicPr>
        <p:blipFill>
          <a:blip r:embed="rId3"/>
          <a:stretch>
            <a:fillRect/>
          </a:stretch>
        </p:blipFill>
        <p:spPr>
          <a:xfrm>
            <a:off x="155425" y="1278320"/>
            <a:ext cx="8871555" cy="5146270"/>
          </a:xfrm>
          <a:prstGeom prst="rect">
            <a:avLst/>
          </a:prstGeom>
        </p:spPr>
      </p:pic>
      <p:sp>
        <p:nvSpPr>
          <p:cNvPr id="3" name="Slide Number Placeholder 2"/>
          <p:cNvSpPr>
            <a:spLocks noGrp="1"/>
          </p:cNvSpPr>
          <p:nvPr>
            <p:ph type="sldNum" sz="quarter" idx="11"/>
          </p:nvPr>
        </p:nvSpPr>
        <p:spPr/>
        <p:txBody>
          <a:bodyPr/>
          <a:lstStyle/>
          <a:p>
            <a:pPr>
              <a:defRPr/>
            </a:pPr>
            <a:fld id="{09707E5A-5BD9-4283-80F4-DC0924DD6A5A}" type="slidenum">
              <a:rPr lang="en-US" smtClean="0"/>
              <a:pPr>
                <a:defRPr/>
              </a:pPr>
              <a:t>38</a:t>
            </a:fld>
            <a:endParaRPr lang="en-US" dirty="0"/>
          </a:p>
        </p:txBody>
      </p:sp>
    </p:spTree>
    <p:extLst>
      <p:ext uri="{BB962C8B-B14F-4D97-AF65-F5344CB8AC3E}">
        <p14:creationId xmlns:p14="http://schemas.microsoft.com/office/powerpoint/2010/main" val="6942514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1"/>
          <p:cNvSpPr txBox="1">
            <a:spLocks/>
          </p:cNvSpPr>
          <p:nvPr/>
        </p:nvSpPr>
        <p:spPr>
          <a:xfrm>
            <a:off x="693095" y="1547155"/>
            <a:ext cx="7772400" cy="4723815"/>
          </a:xfrm>
          <a:prstGeom prst="rect">
            <a:avLst/>
          </a:prstGeom>
        </p:spPr>
        <p:txBody>
          <a:bodyPr/>
          <a:lstStyle/>
          <a:p>
            <a:pPr algn="ctr">
              <a:spcBef>
                <a:spcPct val="30000"/>
              </a:spcBef>
            </a:pPr>
            <a:endParaRPr lang="en-US" sz="2000" b="1" dirty="0">
              <a:solidFill>
                <a:srgbClr val="000099"/>
              </a:solidFill>
            </a:endParaRPr>
          </a:p>
        </p:txBody>
      </p:sp>
      <p:sp>
        <p:nvSpPr>
          <p:cNvPr id="2" name="Title 1"/>
          <p:cNvSpPr>
            <a:spLocks noGrp="1"/>
          </p:cNvSpPr>
          <p:nvPr>
            <p:ph type="title"/>
          </p:nvPr>
        </p:nvSpPr>
        <p:spPr>
          <a:xfrm>
            <a:off x="2613345" y="87765"/>
            <a:ext cx="5999162" cy="729695"/>
          </a:xfrm>
        </p:spPr>
        <p:txBody>
          <a:bodyPr/>
          <a:lstStyle/>
          <a:p>
            <a:pPr algn="ctr"/>
            <a:r>
              <a:rPr lang="en-US" dirty="0" smtClean="0"/>
              <a:t>PAOC Documentation</a:t>
            </a:r>
            <a:endParaRPr lang="en-US" dirty="0"/>
          </a:p>
        </p:txBody>
      </p:sp>
      <p:pic>
        <p:nvPicPr>
          <p:cNvPr id="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13122" y="1273514"/>
            <a:ext cx="9030878" cy="5146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1"/>
          </p:nvPr>
        </p:nvSpPr>
        <p:spPr/>
        <p:txBody>
          <a:bodyPr/>
          <a:lstStyle/>
          <a:p>
            <a:pPr>
              <a:defRPr/>
            </a:pPr>
            <a:fld id="{09707E5A-5BD9-4283-80F4-DC0924DD6A5A}" type="slidenum">
              <a:rPr lang="en-US" smtClean="0"/>
              <a:pPr>
                <a:defRPr/>
              </a:pPr>
              <a:t>39</a:t>
            </a:fld>
            <a:endParaRPr lang="en-US" dirty="0"/>
          </a:p>
        </p:txBody>
      </p:sp>
    </p:spTree>
    <p:extLst>
      <p:ext uri="{BB962C8B-B14F-4D97-AF65-F5344CB8AC3E}">
        <p14:creationId xmlns:p14="http://schemas.microsoft.com/office/powerpoint/2010/main" val="1609456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1"/>
          <p:cNvSpPr txBox="1">
            <a:spLocks/>
          </p:cNvSpPr>
          <p:nvPr/>
        </p:nvSpPr>
        <p:spPr>
          <a:xfrm>
            <a:off x="693095" y="1547155"/>
            <a:ext cx="7772400" cy="4723815"/>
          </a:xfrm>
          <a:prstGeom prst="rect">
            <a:avLst/>
          </a:prstGeom>
        </p:spPr>
        <p:txBody>
          <a:bodyPr/>
          <a:lstStyle/>
          <a:p>
            <a:pPr algn="ctr">
              <a:spcBef>
                <a:spcPct val="30000"/>
              </a:spcBef>
            </a:pPr>
            <a:endParaRPr lang="en-US" sz="2000" b="1" dirty="0">
              <a:solidFill>
                <a:srgbClr val="000099"/>
              </a:solidFill>
            </a:endParaRPr>
          </a:p>
        </p:txBody>
      </p:sp>
      <p:sp>
        <p:nvSpPr>
          <p:cNvPr id="2" name="Title 1"/>
          <p:cNvSpPr>
            <a:spLocks noGrp="1"/>
          </p:cNvSpPr>
          <p:nvPr>
            <p:ph type="title"/>
          </p:nvPr>
        </p:nvSpPr>
        <p:spPr>
          <a:xfrm>
            <a:off x="2613345" y="87765"/>
            <a:ext cx="5999162" cy="729695"/>
          </a:xfrm>
        </p:spPr>
        <p:txBody>
          <a:bodyPr/>
          <a:lstStyle/>
          <a:p>
            <a:pPr algn="ctr"/>
            <a:r>
              <a:rPr lang="en-US" sz="4000" dirty="0"/>
              <a:t>What is a </a:t>
            </a:r>
            <a:r>
              <a:rPr lang="en-US" sz="4000" dirty="0" smtClean="0"/>
              <a:t>PAOC</a:t>
            </a:r>
            <a:endParaRPr lang="en-US" sz="4000" dirty="0"/>
          </a:p>
        </p:txBody>
      </p:sp>
      <p:sp>
        <p:nvSpPr>
          <p:cNvPr id="3" name="Content Placeholder 2"/>
          <p:cNvSpPr>
            <a:spLocks noGrp="1"/>
          </p:cNvSpPr>
          <p:nvPr>
            <p:ph sz="half" idx="1"/>
          </p:nvPr>
        </p:nvSpPr>
        <p:spPr/>
        <p:txBody>
          <a:bodyPr/>
          <a:lstStyle/>
          <a:p>
            <a:r>
              <a:rPr lang="en-US" dirty="0"/>
              <a:t>FAR Subpart </a:t>
            </a:r>
            <a:r>
              <a:rPr lang="en-US" dirty="0" smtClean="0"/>
              <a:t>42.5…</a:t>
            </a:r>
          </a:p>
          <a:p>
            <a:pPr marL="0" indent="0">
              <a:buNone/>
            </a:pPr>
            <a:endParaRPr lang="en-US" dirty="0" smtClean="0"/>
          </a:p>
          <a:p>
            <a:pPr>
              <a:lnSpc>
                <a:spcPct val="100000"/>
              </a:lnSpc>
            </a:pPr>
            <a:r>
              <a:rPr lang="en-US" dirty="0"/>
              <a:t>Definition:  </a:t>
            </a:r>
            <a:r>
              <a:rPr lang="en-US" i="1" dirty="0"/>
              <a:t>“A conference, letter or other form of written communication which </a:t>
            </a:r>
            <a:r>
              <a:rPr lang="en-US" i="1" u="sng" dirty="0"/>
              <a:t>aids both the Government and Contractor personnel in achieving a </a:t>
            </a:r>
            <a:r>
              <a:rPr lang="en-US" i="1" u="sng" dirty="0">
                <a:effectLst>
                  <a:outerShdw blurRad="38100" dist="38100" dir="2700000" algn="tl">
                    <a:srgbClr val="000000">
                      <a:alpha val="43137"/>
                    </a:srgbClr>
                  </a:outerShdw>
                </a:effectLst>
              </a:rPr>
              <a:t>clear and </a:t>
            </a:r>
            <a:r>
              <a:rPr lang="en-US" i="1" u="sng" dirty="0">
                <a:solidFill>
                  <a:schemeClr val="tx2"/>
                </a:solidFill>
                <a:effectLst>
                  <a:outerShdw blurRad="38100" dist="38100" dir="2700000" algn="tl">
                    <a:srgbClr val="000000">
                      <a:alpha val="43137"/>
                    </a:srgbClr>
                  </a:outerShdw>
                </a:effectLst>
              </a:rPr>
              <a:t>mutual understanding </a:t>
            </a:r>
            <a:r>
              <a:rPr lang="en-US" i="1" u="sng" dirty="0"/>
              <a:t>of all contractual requirements [and responsibilities</a:t>
            </a:r>
            <a:r>
              <a:rPr lang="en-US" i="1" u="sng" dirty="0" smtClean="0"/>
              <a:t>.”</a:t>
            </a:r>
          </a:p>
          <a:p>
            <a:pPr marL="0" indent="0">
              <a:lnSpc>
                <a:spcPct val="100000"/>
              </a:lnSpc>
              <a:buNone/>
            </a:pPr>
            <a:endParaRPr lang="en-US" i="1" dirty="0" smtClean="0"/>
          </a:p>
          <a:p>
            <a:pPr>
              <a:lnSpc>
                <a:spcPct val="100000"/>
              </a:lnSpc>
            </a:pPr>
            <a:r>
              <a:rPr lang="en-US" dirty="0" smtClean="0"/>
              <a:t> </a:t>
            </a:r>
            <a:r>
              <a:rPr lang="en-US" dirty="0"/>
              <a:t>Conducted after contract award. </a:t>
            </a:r>
          </a:p>
          <a:p>
            <a:endParaRPr lang="en-US" dirty="0"/>
          </a:p>
        </p:txBody>
      </p:sp>
      <p:sp>
        <p:nvSpPr>
          <p:cNvPr id="4" name="Slide Number Placeholder 3"/>
          <p:cNvSpPr>
            <a:spLocks noGrp="1"/>
          </p:cNvSpPr>
          <p:nvPr>
            <p:ph type="sldNum" sz="quarter" idx="11"/>
          </p:nvPr>
        </p:nvSpPr>
        <p:spPr/>
        <p:txBody>
          <a:bodyPr/>
          <a:lstStyle/>
          <a:p>
            <a:pPr>
              <a:defRPr/>
            </a:pPr>
            <a:fld id="{09707E5A-5BD9-4283-80F4-DC0924DD6A5A}" type="slidenum">
              <a:rPr lang="en-US" smtClean="0"/>
              <a:pPr>
                <a:defRPr/>
              </a:pPr>
              <a:t>4</a:t>
            </a:fld>
            <a:endParaRPr lang="en-US" dirty="0"/>
          </a:p>
        </p:txBody>
      </p:sp>
    </p:spTree>
    <p:extLst>
      <p:ext uri="{BB962C8B-B14F-4D97-AF65-F5344CB8AC3E}">
        <p14:creationId xmlns:p14="http://schemas.microsoft.com/office/powerpoint/2010/main" val="29535475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1"/>
          <p:cNvSpPr txBox="1">
            <a:spLocks/>
          </p:cNvSpPr>
          <p:nvPr/>
        </p:nvSpPr>
        <p:spPr>
          <a:xfrm>
            <a:off x="693095" y="1547155"/>
            <a:ext cx="7772400" cy="4723815"/>
          </a:xfrm>
          <a:prstGeom prst="rect">
            <a:avLst/>
          </a:prstGeom>
        </p:spPr>
        <p:txBody>
          <a:bodyPr/>
          <a:lstStyle/>
          <a:p>
            <a:pPr algn="ctr">
              <a:spcBef>
                <a:spcPct val="30000"/>
              </a:spcBef>
            </a:pPr>
            <a:endParaRPr lang="en-US" sz="2000" b="1" dirty="0">
              <a:solidFill>
                <a:srgbClr val="000099"/>
              </a:solidFill>
            </a:endParaRPr>
          </a:p>
        </p:txBody>
      </p:sp>
      <p:sp>
        <p:nvSpPr>
          <p:cNvPr id="2" name="Title 1"/>
          <p:cNvSpPr>
            <a:spLocks noGrp="1"/>
          </p:cNvSpPr>
          <p:nvPr>
            <p:ph type="title"/>
          </p:nvPr>
        </p:nvSpPr>
        <p:spPr>
          <a:xfrm>
            <a:off x="2613345" y="87765"/>
            <a:ext cx="5999162" cy="729695"/>
          </a:xfrm>
        </p:spPr>
        <p:txBody>
          <a:bodyPr/>
          <a:lstStyle/>
          <a:p>
            <a:pPr algn="ctr"/>
            <a:r>
              <a:rPr lang="en-US" dirty="0" smtClean="0"/>
              <a:t>PAOC Documentation</a:t>
            </a:r>
            <a:endParaRPr lang="en-US" dirty="0"/>
          </a:p>
        </p:txBody>
      </p:sp>
      <p:pic>
        <p:nvPicPr>
          <p:cNvPr id="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78615" y="1278320"/>
            <a:ext cx="8986770" cy="5146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1"/>
          </p:nvPr>
        </p:nvSpPr>
        <p:spPr/>
        <p:txBody>
          <a:bodyPr/>
          <a:lstStyle/>
          <a:p>
            <a:pPr>
              <a:defRPr/>
            </a:pPr>
            <a:fld id="{09707E5A-5BD9-4283-80F4-DC0924DD6A5A}" type="slidenum">
              <a:rPr lang="en-US" smtClean="0"/>
              <a:pPr>
                <a:defRPr/>
              </a:pPr>
              <a:t>40</a:t>
            </a:fld>
            <a:endParaRPr lang="en-US" dirty="0"/>
          </a:p>
        </p:txBody>
      </p:sp>
    </p:spTree>
    <p:extLst>
      <p:ext uri="{BB962C8B-B14F-4D97-AF65-F5344CB8AC3E}">
        <p14:creationId xmlns:p14="http://schemas.microsoft.com/office/powerpoint/2010/main" val="26955903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1"/>
          <p:cNvSpPr txBox="1">
            <a:spLocks/>
          </p:cNvSpPr>
          <p:nvPr/>
        </p:nvSpPr>
        <p:spPr>
          <a:xfrm>
            <a:off x="693095" y="1547155"/>
            <a:ext cx="7772400" cy="4723815"/>
          </a:xfrm>
          <a:prstGeom prst="rect">
            <a:avLst/>
          </a:prstGeom>
        </p:spPr>
        <p:txBody>
          <a:bodyPr/>
          <a:lstStyle/>
          <a:p>
            <a:pPr algn="ctr">
              <a:spcBef>
                <a:spcPct val="30000"/>
              </a:spcBef>
            </a:pPr>
            <a:endParaRPr lang="en-US" sz="2000" b="1" dirty="0">
              <a:solidFill>
                <a:srgbClr val="000099"/>
              </a:solidFill>
            </a:endParaRPr>
          </a:p>
        </p:txBody>
      </p:sp>
      <p:sp>
        <p:nvSpPr>
          <p:cNvPr id="2" name="Title 1"/>
          <p:cNvSpPr>
            <a:spLocks noGrp="1"/>
          </p:cNvSpPr>
          <p:nvPr>
            <p:ph type="title"/>
          </p:nvPr>
        </p:nvSpPr>
        <p:spPr>
          <a:xfrm>
            <a:off x="2613345" y="87765"/>
            <a:ext cx="5999162" cy="729695"/>
          </a:xfrm>
        </p:spPr>
        <p:txBody>
          <a:bodyPr/>
          <a:lstStyle/>
          <a:p>
            <a:pPr algn="ctr"/>
            <a:r>
              <a:rPr lang="en-US" dirty="0" smtClean="0"/>
              <a:t>Questions</a:t>
            </a:r>
            <a:endParaRPr lang="en-US" dirty="0"/>
          </a:p>
        </p:txBody>
      </p:sp>
      <p:pic>
        <p:nvPicPr>
          <p:cNvPr id="6" name="Picture 2" descr="http://sixminutes.dlugan.com/wp-content/uploads/2008/02/question-mark.jpg"/>
          <p:cNvPicPr>
            <a:picLocks noGrp="1" noChangeAspect="1" noChangeArrowheads="1"/>
          </p:cNvPicPr>
          <p:nvPr>
            <p:ph sz="half" idx="1"/>
          </p:nvPr>
        </p:nvPicPr>
        <p:blipFill>
          <a:blip r:embed="rId3" cstate="print"/>
          <a:srcRect/>
          <a:stretch>
            <a:fillRect/>
          </a:stretch>
        </p:blipFill>
        <p:spPr bwMode="auto">
          <a:xfrm>
            <a:off x="3073100" y="1524000"/>
            <a:ext cx="2996213" cy="4114800"/>
          </a:xfrm>
          <a:prstGeom prst="rect">
            <a:avLst/>
          </a:prstGeom>
          <a:noFill/>
        </p:spPr>
      </p:pic>
      <p:sp>
        <p:nvSpPr>
          <p:cNvPr id="3" name="Slide Number Placeholder 2"/>
          <p:cNvSpPr>
            <a:spLocks noGrp="1"/>
          </p:cNvSpPr>
          <p:nvPr>
            <p:ph type="sldNum" sz="quarter" idx="11"/>
          </p:nvPr>
        </p:nvSpPr>
        <p:spPr/>
        <p:txBody>
          <a:bodyPr/>
          <a:lstStyle/>
          <a:p>
            <a:pPr>
              <a:defRPr/>
            </a:pPr>
            <a:fld id="{09707E5A-5BD9-4283-80F4-DC0924DD6A5A}" type="slidenum">
              <a:rPr lang="en-US" smtClean="0"/>
              <a:pPr>
                <a:defRPr/>
              </a:pPr>
              <a:t>41</a:t>
            </a:fld>
            <a:endParaRPr lang="en-US" dirty="0"/>
          </a:p>
        </p:txBody>
      </p:sp>
    </p:spTree>
    <p:extLst>
      <p:ext uri="{BB962C8B-B14F-4D97-AF65-F5344CB8AC3E}">
        <p14:creationId xmlns:p14="http://schemas.microsoft.com/office/powerpoint/2010/main" val="20739815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1"/>
          <p:cNvSpPr txBox="1">
            <a:spLocks/>
          </p:cNvSpPr>
          <p:nvPr/>
        </p:nvSpPr>
        <p:spPr>
          <a:xfrm>
            <a:off x="693095" y="1547155"/>
            <a:ext cx="7772400" cy="4723815"/>
          </a:xfrm>
          <a:prstGeom prst="rect">
            <a:avLst/>
          </a:prstGeom>
        </p:spPr>
        <p:txBody>
          <a:bodyPr/>
          <a:lstStyle/>
          <a:p>
            <a:pPr algn="ctr">
              <a:spcBef>
                <a:spcPct val="30000"/>
              </a:spcBef>
            </a:pPr>
            <a:endParaRPr lang="en-US" sz="2000" b="1" dirty="0">
              <a:solidFill>
                <a:srgbClr val="000099"/>
              </a:solidFill>
            </a:endParaRPr>
          </a:p>
        </p:txBody>
      </p:sp>
      <p:sp>
        <p:nvSpPr>
          <p:cNvPr id="2" name="Title 1"/>
          <p:cNvSpPr>
            <a:spLocks noGrp="1"/>
          </p:cNvSpPr>
          <p:nvPr>
            <p:ph type="title"/>
          </p:nvPr>
        </p:nvSpPr>
        <p:spPr>
          <a:xfrm>
            <a:off x="2613345" y="87765"/>
            <a:ext cx="5999162" cy="729695"/>
          </a:xfrm>
        </p:spPr>
        <p:txBody>
          <a:bodyPr/>
          <a:lstStyle/>
          <a:p>
            <a:pPr algn="ctr"/>
            <a:r>
              <a:rPr lang="en-US" sz="4400" dirty="0" smtClean="0"/>
              <a:t>Contacts</a:t>
            </a:r>
            <a:endParaRPr lang="en-US" sz="4400" dirty="0"/>
          </a:p>
        </p:txBody>
      </p:sp>
      <p:sp>
        <p:nvSpPr>
          <p:cNvPr id="3" name="Content Placeholder 2"/>
          <p:cNvSpPr>
            <a:spLocks noGrp="1"/>
          </p:cNvSpPr>
          <p:nvPr>
            <p:ph sz="half" idx="1"/>
          </p:nvPr>
        </p:nvSpPr>
        <p:spPr/>
        <p:txBody>
          <a:bodyPr/>
          <a:lstStyle/>
          <a:p>
            <a:endParaRPr lang="en-US" dirty="0" smtClean="0"/>
          </a:p>
          <a:p>
            <a:pPr>
              <a:lnSpc>
                <a:spcPct val="150000"/>
              </a:lnSpc>
            </a:pPr>
            <a:r>
              <a:rPr lang="en-US" dirty="0" smtClean="0"/>
              <a:t>NAVSUP Assigned Contracting Officer</a:t>
            </a:r>
          </a:p>
          <a:p>
            <a:pPr lvl="1">
              <a:lnSpc>
                <a:spcPct val="150000"/>
              </a:lnSpc>
            </a:pPr>
            <a:r>
              <a:rPr lang="en-US" dirty="0" smtClean="0"/>
              <a:t>Contract Pg 2, “NOTES” &amp; Sec. G</a:t>
            </a:r>
          </a:p>
          <a:p>
            <a:endParaRPr lang="en-US" dirty="0" smtClean="0"/>
          </a:p>
          <a:p>
            <a:pPr>
              <a:lnSpc>
                <a:spcPct val="150000"/>
              </a:lnSpc>
            </a:pPr>
            <a:r>
              <a:rPr lang="en-US" dirty="0" smtClean="0"/>
              <a:t>Assigned QA – DCMA Quality Assurance Rep.</a:t>
            </a:r>
          </a:p>
          <a:p>
            <a:pPr lvl="1"/>
            <a:r>
              <a:rPr lang="en-US" dirty="0" smtClean="0"/>
              <a:t>Determined by DCMA Contract Management Database</a:t>
            </a:r>
            <a:endParaRPr lang="en-US" dirty="0"/>
          </a:p>
        </p:txBody>
      </p:sp>
      <p:sp>
        <p:nvSpPr>
          <p:cNvPr id="4" name="Slide Number Placeholder 3"/>
          <p:cNvSpPr>
            <a:spLocks noGrp="1"/>
          </p:cNvSpPr>
          <p:nvPr>
            <p:ph type="sldNum" sz="quarter" idx="11"/>
          </p:nvPr>
        </p:nvSpPr>
        <p:spPr/>
        <p:txBody>
          <a:bodyPr/>
          <a:lstStyle/>
          <a:p>
            <a:pPr>
              <a:defRPr/>
            </a:pPr>
            <a:fld id="{09707E5A-5BD9-4283-80F4-DC0924DD6A5A}" type="slidenum">
              <a:rPr lang="en-US" smtClean="0"/>
              <a:pPr>
                <a:defRPr/>
              </a:pPr>
              <a:t>42</a:t>
            </a:fld>
            <a:endParaRPr lang="en-US" dirty="0"/>
          </a:p>
        </p:txBody>
      </p:sp>
    </p:spTree>
    <p:extLst>
      <p:ext uri="{BB962C8B-B14F-4D97-AF65-F5344CB8AC3E}">
        <p14:creationId xmlns:p14="http://schemas.microsoft.com/office/powerpoint/2010/main" val="38716528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1"/>
          <p:cNvSpPr txBox="1">
            <a:spLocks/>
          </p:cNvSpPr>
          <p:nvPr/>
        </p:nvSpPr>
        <p:spPr>
          <a:xfrm>
            <a:off x="693095" y="1547155"/>
            <a:ext cx="7772400" cy="4723815"/>
          </a:xfrm>
          <a:prstGeom prst="rect">
            <a:avLst/>
          </a:prstGeom>
        </p:spPr>
        <p:txBody>
          <a:bodyPr/>
          <a:lstStyle/>
          <a:p>
            <a:pPr algn="ctr">
              <a:spcBef>
                <a:spcPct val="30000"/>
              </a:spcBef>
            </a:pPr>
            <a:endParaRPr lang="en-US" sz="2000" b="1" dirty="0">
              <a:solidFill>
                <a:srgbClr val="000099"/>
              </a:solidFill>
            </a:endParaRPr>
          </a:p>
        </p:txBody>
      </p:sp>
      <p:sp>
        <p:nvSpPr>
          <p:cNvPr id="2" name="Title 1"/>
          <p:cNvSpPr>
            <a:spLocks noGrp="1"/>
          </p:cNvSpPr>
          <p:nvPr>
            <p:ph type="title"/>
          </p:nvPr>
        </p:nvSpPr>
        <p:spPr>
          <a:xfrm>
            <a:off x="2037270" y="164575"/>
            <a:ext cx="5999162" cy="729695"/>
          </a:xfrm>
        </p:spPr>
        <p:txBody>
          <a:bodyPr/>
          <a:lstStyle/>
          <a:p>
            <a:pPr algn="ctr"/>
            <a:r>
              <a:rPr lang="en-US" dirty="0" smtClean="0"/>
              <a:t>NAVSUP WSS PAOC </a:t>
            </a:r>
            <a:endParaRPr lang="en-US" dirty="0"/>
          </a:p>
        </p:txBody>
      </p:sp>
      <p:sp>
        <p:nvSpPr>
          <p:cNvPr id="3" name="Content Placeholder 2"/>
          <p:cNvSpPr>
            <a:spLocks noGrp="1"/>
          </p:cNvSpPr>
          <p:nvPr>
            <p:ph sz="half" idx="1"/>
          </p:nvPr>
        </p:nvSpPr>
        <p:spPr>
          <a:xfrm>
            <a:off x="428776" y="1163105"/>
            <a:ext cx="8301037" cy="4114800"/>
          </a:xfrm>
        </p:spPr>
        <p:txBody>
          <a:bodyPr/>
          <a:lstStyle/>
          <a:p>
            <a:endParaRPr lang="en-US" dirty="0" smtClean="0"/>
          </a:p>
          <a:p>
            <a:endParaRPr lang="en-US" dirty="0"/>
          </a:p>
          <a:p>
            <a:pPr marL="0" indent="0" algn="ctr">
              <a:buNone/>
            </a:pPr>
            <a:r>
              <a:rPr lang="en-US" sz="4000" dirty="0" smtClean="0"/>
              <a:t>THANK YOU FOR PARTICIPATING IN THIS POSTAWARD WEBINAR PRESENTATION!</a:t>
            </a:r>
          </a:p>
          <a:p>
            <a:pPr marL="0" indent="0" algn="ctr">
              <a:buNone/>
            </a:pPr>
            <a:r>
              <a:rPr lang="en-US" sz="4000" i="1" u="sng" dirty="0" smtClean="0"/>
              <a:t>Have a great day!</a:t>
            </a:r>
            <a:endParaRPr lang="en-US" sz="4000" i="1" u="sng" dirty="0"/>
          </a:p>
        </p:txBody>
      </p:sp>
      <p:sp>
        <p:nvSpPr>
          <p:cNvPr id="4" name="Slide Number Placeholder 3"/>
          <p:cNvSpPr>
            <a:spLocks noGrp="1"/>
          </p:cNvSpPr>
          <p:nvPr>
            <p:ph type="sldNum" sz="quarter" idx="11"/>
          </p:nvPr>
        </p:nvSpPr>
        <p:spPr/>
        <p:txBody>
          <a:bodyPr/>
          <a:lstStyle/>
          <a:p>
            <a:pPr>
              <a:defRPr/>
            </a:pPr>
            <a:fld id="{09707E5A-5BD9-4283-80F4-DC0924DD6A5A}" type="slidenum">
              <a:rPr lang="en-US" smtClean="0"/>
              <a:pPr>
                <a:defRPr/>
              </a:pPr>
              <a:t>43</a:t>
            </a:fld>
            <a:endParaRPr lang="en-US" dirty="0"/>
          </a:p>
        </p:txBody>
      </p:sp>
    </p:spTree>
    <p:extLst>
      <p:ext uri="{BB962C8B-B14F-4D97-AF65-F5344CB8AC3E}">
        <p14:creationId xmlns:p14="http://schemas.microsoft.com/office/powerpoint/2010/main" val="36488450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1"/>
          <p:cNvSpPr txBox="1">
            <a:spLocks/>
          </p:cNvSpPr>
          <p:nvPr/>
        </p:nvSpPr>
        <p:spPr>
          <a:xfrm>
            <a:off x="693095" y="1547155"/>
            <a:ext cx="7772400" cy="4723815"/>
          </a:xfrm>
          <a:prstGeom prst="rect">
            <a:avLst/>
          </a:prstGeom>
        </p:spPr>
        <p:txBody>
          <a:bodyPr/>
          <a:lstStyle/>
          <a:p>
            <a:pPr algn="ctr">
              <a:spcBef>
                <a:spcPct val="30000"/>
              </a:spcBef>
            </a:pPr>
            <a:endParaRPr lang="en-US" sz="2000" b="1" dirty="0">
              <a:solidFill>
                <a:srgbClr val="000099"/>
              </a:solidFill>
            </a:endParaRPr>
          </a:p>
        </p:txBody>
      </p:sp>
      <p:sp>
        <p:nvSpPr>
          <p:cNvPr id="2" name="Title 1"/>
          <p:cNvSpPr>
            <a:spLocks noGrp="1"/>
          </p:cNvSpPr>
          <p:nvPr>
            <p:ph type="title"/>
          </p:nvPr>
        </p:nvSpPr>
        <p:spPr>
          <a:xfrm>
            <a:off x="2613345" y="0"/>
            <a:ext cx="5999162" cy="729695"/>
          </a:xfrm>
        </p:spPr>
        <p:txBody>
          <a:bodyPr/>
          <a:lstStyle/>
          <a:p>
            <a:pPr algn="ctr"/>
            <a:r>
              <a:rPr lang="en-US" sz="3600" dirty="0"/>
              <a:t>Subpart 42.5—Postaward Orientation</a:t>
            </a:r>
          </a:p>
        </p:txBody>
      </p:sp>
      <p:sp>
        <p:nvSpPr>
          <p:cNvPr id="3" name="Content Placeholder 2"/>
          <p:cNvSpPr>
            <a:spLocks noGrp="1"/>
          </p:cNvSpPr>
          <p:nvPr>
            <p:ph sz="half" idx="1"/>
          </p:nvPr>
        </p:nvSpPr>
        <p:spPr>
          <a:xfrm>
            <a:off x="495094" y="1700775"/>
            <a:ext cx="8301037" cy="4114800"/>
          </a:xfrm>
        </p:spPr>
        <p:txBody>
          <a:bodyPr/>
          <a:lstStyle/>
          <a:p>
            <a:r>
              <a:rPr lang="en-US" b="1" dirty="0"/>
              <a:t>42.500 Scope of subpart.</a:t>
            </a:r>
          </a:p>
          <a:p>
            <a:r>
              <a:rPr lang="en-US" dirty="0"/>
              <a:t>This subpart prescribes policies and procedures for the postaward orientation of contractors and subcontractors through—</a:t>
            </a:r>
          </a:p>
          <a:p>
            <a:r>
              <a:rPr lang="en-US" dirty="0"/>
              <a:t>(a) A conference; or</a:t>
            </a:r>
          </a:p>
          <a:p>
            <a:r>
              <a:rPr lang="en-US" dirty="0"/>
              <a:t>(b) A letter or other form of written communication.</a:t>
            </a:r>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09707E5A-5BD9-4283-80F4-DC0924DD6A5A}" type="slidenum">
              <a:rPr lang="en-US" smtClean="0"/>
              <a:pPr>
                <a:defRPr/>
              </a:pPr>
              <a:t>5</a:t>
            </a:fld>
            <a:endParaRPr lang="en-US" dirty="0"/>
          </a:p>
        </p:txBody>
      </p:sp>
    </p:spTree>
    <p:extLst>
      <p:ext uri="{BB962C8B-B14F-4D97-AF65-F5344CB8AC3E}">
        <p14:creationId xmlns:p14="http://schemas.microsoft.com/office/powerpoint/2010/main" val="24938805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1"/>
          <p:cNvSpPr txBox="1">
            <a:spLocks/>
          </p:cNvSpPr>
          <p:nvPr/>
        </p:nvSpPr>
        <p:spPr>
          <a:xfrm>
            <a:off x="693095" y="1547155"/>
            <a:ext cx="7772400" cy="4723815"/>
          </a:xfrm>
          <a:prstGeom prst="rect">
            <a:avLst/>
          </a:prstGeom>
        </p:spPr>
        <p:txBody>
          <a:bodyPr/>
          <a:lstStyle/>
          <a:p>
            <a:pPr algn="ctr">
              <a:spcBef>
                <a:spcPct val="30000"/>
              </a:spcBef>
            </a:pPr>
            <a:endParaRPr lang="en-US" sz="2000" b="1" dirty="0">
              <a:solidFill>
                <a:srgbClr val="000099"/>
              </a:solidFill>
            </a:endParaRPr>
          </a:p>
        </p:txBody>
      </p:sp>
      <p:sp>
        <p:nvSpPr>
          <p:cNvPr id="2" name="Title 1"/>
          <p:cNvSpPr>
            <a:spLocks noGrp="1"/>
          </p:cNvSpPr>
          <p:nvPr>
            <p:ph type="title"/>
          </p:nvPr>
        </p:nvSpPr>
        <p:spPr>
          <a:xfrm>
            <a:off x="2613345" y="87765"/>
            <a:ext cx="5999162" cy="729695"/>
          </a:xfrm>
        </p:spPr>
        <p:txBody>
          <a:bodyPr/>
          <a:lstStyle/>
          <a:p>
            <a:pPr algn="ctr"/>
            <a:r>
              <a:rPr lang="en-US" sz="4000" dirty="0" smtClean="0"/>
              <a:t>FAR 42.501 </a:t>
            </a:r>
            <a:r>
              <a:rPr lang="en-US" sz="4000" dirty="0"/>
              <a:t>General.</a:t>
            </a:r>
          </a:p>
        </p:txBody>
      </p:sp>
      <p:sp>
        <p:nvSpPr>
          <p:cNvPr id="3" name="Content Placeholder 2"/>
          <p:cNvSpPr>
            <a:spLocks noGrp="1"/>
          </p:cNvSpPr>
          <p:nvPr>
            <p:ph sz="half" idx="1"/>
          </p:nvPr>
        </p:nvSpPr>
        <p:spPr/>
        <p:txBody>
          <a:bodyPr/>
          <a:lstStyle/>
          <a:p>
            <a:r>
              <a:rPr lang="en-US" b="1" dirty="0"/>
              <a:t>42.501 General.</a:t>
            </a:r>
          </a:p>
          <a:p>
            <a:r>
              <a:rPr lang="en-US" sz="2400" dirty="0" smtClean="0"/>
              <a:t>Postaward </a:t>
            </a:r>
            <a:r>
              <a:rPr lang="en-US" sz="2400" dirty="0"/>
              <a:t>orientation aids both Government and contractor personnel to (1) achieve a clear and mutual understanding of all contract requirements, and (2) identify and resolve potential problems. </a:t>
            </a:r>
            <a:endParaRPr lang="en-US" sz="2400" dirty="0" smtClean="0"/>
          </a:p>
          <a:p>
            <a:pPr marL="0" indent="0">
              <a:buNone/>
            </a:pPr>
            <a:endParaRPr lang="en-US" sz="2400" dirty="0" smtClean="0"/>
          </a:p>
          <a:p>
            <a:pPr lvl="1"/>
            <a:r>
              <a:rPr lang="en-US" dirty="0" smtClean="0"/>
              <a:t>It </a:t>
            </a:r>
            <a:r>
              <a:rPr lang="en-US" dirty="0"/>
              <a:t>is not a substitute for </a:t>
            </a:r>
            <a:r>
              <a:rPr lang="en-US" dirty="0" smtClean="0"/>
              <a:t>fully </a:t>
            </a:r>
            <a:r>
              <a:rPr lang="en-US" dirty="0"/>
              <a:t>understanding the work requirements at the time offers are </a:t>
            </a:r>
            <a:r>
              <a:rPr lang="en-US" dirty="0" smtClean="0"/>
              <a:t>submitted. </a:t>
            </a:r>
          </a:p>
          <a:p>
            <a:pPr lvl="1"/>
            <a:r>
              <a:rPr lang="en-US" dirty="0" smtClean="0"/>
              <a:t>It is not to </a:t>
            </a:r>
            <a:r>
              <a:rPr lang="en-US" dirty="0"/>
              <a:t>be used to alter the final agreement arrived at in any negotiations leading to contract award</a:t>
            </a:r>
          </a:p>
          <a:p>
            <a:endParaRPr lang="en-US" dirty="0"/>
          </a:p>
        </p:txBody>
      </p:sp>
      <p:sp>
        <p:nvSpPr>
          <p:cNvPr id="4" name="Slide Number Placeholder 3"/>
          <p:cNvSpPr>
            <a:spLocks noGrp="1"/>
          </p:cNvSpPr>
          <p:nvPr>
            <p:ph type="sldNum" sz="quarter" idx="11"/>
          </p:nvPr>
        </p:nvSpPr>
        <p:spPr/>
        <p:txBody>
          <a:bodyPr/>
          <a:lstStyle/>
          <a:p>
            <a:pPr>
              <a:defRPr/>
            </a:pPr>
            <a:fld id="{09707E5A-5BD9-4283-80F4-DC0924DD6A5A}" type="slidenum">
              <a:rPr lang="en-US" smtClean="0"/>
              <a:pPr>
                <a:defRPr/>
              </a:pPr>
              <a:t>6</a:t>
            </a:fld>
            <a:endParaRPr lang="en-US" dirty="0"/>
          </a:p>
        </p:txBody>
      </p:sp>
    </p:spTree>
    <p:extLst>
      <p:ext uri="{BB962C8B-B14F-4D97-AF65-F5344CB8AC3E}">
        <p14:creationId xmlns:p14="http://schemas.microsoft.com/office/powerpoint/2010/main" val="38350958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1"/>
          <p:cNvSpPr txBox="1">
            <a:spLocks/>
          </p:cNvSpPr>
          <p:nvPr/>
        </p:nvSpPr>
        <p:spPr>
          <a:xfrm>
            <a:off x="693095" y="1547155"/>
            <a:ext cx="7772400" cy="4723815"/>
          </a:xfrm>
          <a:prstGeom prst="rect">
            <a:avLst/>
          </a:prstGeom>
        </p:spPr>
        <p:txBody>
          <a:bodyPr/>
          <a:lstStyle/>
          <a:p>
            <a:pPr algn="ctr">
              <a:spcBef>
                <a:spcPct val="30000"/>
              </a:spcBef>
            </a:pPr>
            <a:endParaRPr lang="en-US" sz="2000" b="1" dirty="0">
              <a:solidFill>
                <a:srgbClr val="000099"/>
              </a:solidFill>
            </a:endParaRPr>
          </a:p>
        </p:txBody>
      </p:sp>
      <p:sp>
        <p:nvSpPr>
          <p:cNvPr id="2" name="Title 1"/>
          <p:cNvSpPr>
            <a:spLocks noGrp="1"/>
          </p:cNvSpPr>
          <p:nvPr>
            <p:ph type="title"/>
          </p:nvPr>
        </p:nvSpPr>
        <p:spPr>
          <a:xfrm>
            <a:off x="2613345" y="87765"/>
            <a:ext cx="5999162" cy="729695"/>
          </a:xfrm>
        </p:spPr>
        <p:txBody>
          <a:bodyPr/>
          <a:lstStyle/>
          <a:p>
            <a:pPr algn="ctr"/>
            <a:r>
              <a:rPr lang="en-US" sz="4000" dirty="0" smtClean="0"/>
              <a:t>What is a POAC</a:t>
            </a:r>
            <a:endParaRPr lang="en-US" sz="4000" dirty="0"/>
          </a:p>
        </p:txBody>
      </p:sp>
      <p:sp>
        <p:nvSpPr>
          <p:cNvPr id="3" name="Content Placeholder 2"/>
          <p:cNvSpPr>
            <a:spLocks noGrp="1"/>
          </p:cNvSpPr>
          <p:nvPr>
            <p:ph sz="half" idx="1"/>
          </p:nvPr>
        </p:nvSpPr>
        <p:spPr>
          <a:xfrm>
            <a:off x="421481" y="1524000"/>
            <a:ext cx="8301037" cy="4900590"/>
          </a:xfrm>
        </p:spPr>
        <p:txBody>
          <a:bodyPr/>
          <a:lstStyle/>
          <a:p>
            <a:r>
              <a:rPr lang="en-US" sz="2400" dirty="0" smtClean="0"/>
              <a:t>In other words, Post contract receipt &amp; review meeting, to ensure </a:t>
            </a:r>
            <a:r>
              <a:rPr lang="en-US" sz="2400" i="1" u="sng" dirty="0" smtClean="0"/>
              <a:t>mutual understanding </a:t>
            </a:r>
            <a:r>
              <a:rPr lang="en-US" sz="2400" dirty="0" smtClean="0"/>
              <a:t>of the contractual requirements.</a:t>
            </a:r>
          </a:p>
          <a:p>
            <a:pPr lvl="1"/>
            <a:r>
              <a:rPr lang="en-US" sz="2000" dirty="0" smtClean="0"/>
              <a:t>What are the requirements?</a:t>
            </a:r>
          </a:p>
          <a:p>
            <a:pPr lvl="1"/>
            <a:r>
              <a:rPr lang="en-US" sz="2000" dirty="0" smtClean="0"/>
              <a:t>How are the requirements going to be accomplished?</a:t>
            </a:r>
          </a:p>
          <a:p>
            <a:pPr lvl="1"/>
            <a:r>
              <a:rPr lang="en-US" sz="2000" dirty="0" smtClean="0"/>
              <a:t>Customer hold points</a:t>
            </a:r>
          </a:p>
          <a:p>
            <a:pPr lvl="1"/>
            <a:r>
              <a:rPr lang="en-US" sz="2000" dirty="0" smtClean="0"/>
              <a:t>Subcontracting</a:t>
            </a:r>
          </a:p>
          <a:p>
            <a:pPr lvl="1"/>
            <a:r>
              <a:rPr lang="en-US" sz="2000" dirty="0" smtClean="0"/>
              <a:t>Pre-production requirements</a:t>
            </a:r>
          </a:p>
          <a:p>
            <a:pPr lvl="1"/>
            <a:r>
              <a:rPr lang="en-US" sz="2000" dirty="0" smtClean="0"/>
              <a:t>Controls</a:t>
            </a:r>
          </a:p>
          <a:p>
            <a:pPr lvl="1"/>
            <a:r>
              <a:rPr lang="en-US" sz="2000" dirty="0" smtClean="0"/>
              <a:t>Documentation</a:t>
            </a:r>
          </a:p>
          <a:p>
            <a:pPr lvl="1"/>
            <a:r>
              <a:rPr lang="en-US" sz="2000" dirty="0" smtClean="0"/>
              <a:t>Packaging</a:t>
            </a:r>
          </a:p>
          <a:p>
            <a:pPr lvl="1"/>
            <a:r>
              <a:rPr lang="en-US" sz="2000" dirty="0" smtClean="0"/>
              <a:t>Inspection &amp; Test</a:t>
            </a:r>
          </a:p>
          <a:p>
            <a:pPr lvl="1"/>
            <a:r>
              <a:rPr lang="en-US" sz="2000" dirty="0" smtClean="0"/>
              <a:t>Delivery</a:t>
            </a:r>
            <a:endParaRPr lang="en-US" sz="2000" dirty="0"/>
          </a:p>
        </p:txBody>
      </p:sp>
      <p:sp>
        <p:nvSpPr>
          <p:cNvPr id="4" name="Slide Number Placeholder 3"/>
          <p:cNvSpPr>
            <a:spLocks noGrp="1"/>
          </p:cNvSpPr>
          <p:nvPr>
            <p:ph type="sldNum" sz="quarter" idx="11"/>
          </p:nvPr>
        </p:nvSpPr>
        <p:spPr/>
        <p:txBody>
          <a:bodyPr/>
          <a:lstStyle/>
          <a:p>
            <a:pPr>
              <a:defRPr/>
            </a:pPr>
            <a:fld id="{09707E5A-5BD9-4283-80F4-DC0924DD6A5A}" type="slidenum">
              <a:rPr lang="en-US" smtClean="0"/>
              <a:pPr>
                <a:defRPr/>
              </a:pPr>
              <a:t>7</a:t>
            </a:fld>
            <a:endParaRPr lang="en-US" dirty="0"/>
          </a:p>
        </p:txBody>
      </p:sp>
    </p:spTree>
    <p:extLst>
      <p:ext uri="{BB962C8B-B14F-4D97-AF65-F5344CB8AC3E}">
        <p14:creationId xmlns:p14="http://schemas.microsoft.com/office/powerpoint/2010/main" val="1763219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1"/>
          <p:cNvSpPr txBox="1">
            <a:spLocks/>
          </p:cNvSpPr>
          <p:nvPr/>
        </p:nvSpPr>
        <p:spPr>
          <a:xfrm>
            <a:off x="693095" y="1547155"/>
            <a:ext cx="7772400" cy="4723815"/>
          </a:xfrm>
          <a:prstGeom prst="rect">
            <a:avLst/>
          </a:prstGeom>
        </p:spPr>
        <p:txBody>
          <a:bodyPr/>
          <a:lstStyle/>
          <a:p>
            <a:pPr algn="ctr">
              <a:spcBef>
                <a:spcPct val="30000"/>
              </a:spcBef>
            </a:pPr>
            <a:endParaRPr lang="en-US" sz="2000" b="1" dirty="0">
              <a:solidFill>
                <a:srgbClr val="000099"/>
              </a:solidFill>
            </a:endParaRPr>
          </a:p>
        </p:txBody>
      </p:sp>
      <p:sp>
        <p:nvSpPr>
          <p:cNvPr id="2" name="Title 1"/>
          <p:cNvSpPr>
            <a:spLocks noGrp="1"/>
          </p:cNvSpPr>
          <p:nvPr>
            <p:ph type="title"/>
          </p:nvPr>
        </p:nvSpPr>
        <p:spPr>
          <a:xfrm>
            <a:off x="2613345" y="87765"/>
            <a:ext cx="5999162" cy="729695"/>
          </a:xfrm>
        </p:spPr>
        <p:txBody>
          <a:bodyPr/>
          <a:lstStyle/>
          <a:p>
            <a:pPr algn="ctr"/>
            <a:r>
              <a:rPr lang="en-US" sz="4000" dirty="0" smtClean="0"/>
              <a:t>Types of PAOCs</a:t>
            </a:r>
            <a:endParaRPr lang="en-US" sz="4000" dirty="0"/>
          </a:p>
        </p:txBody>
      </p:sp>
      <p:sp>
        <p:nvSpPr>
          <p:cNvPr id="3" name="Content Placeholder 2"/>
          <p:cNvSpPr>
            <a:spLocks noGrp="1"/>
          </p:cNvSpPr>
          <p:nvPr>
            <p:ph sz="half" idx="1"/>
          </p:nvPr>
        </p:nvSpPr>
        <p:spPr/>
        <p:txBody>
          <a:bodyPr/>
          <a:lstStyle/>
          <a:p>
            <a:pPr>
              <a:lnSpc>
                <a:spcPct val="100000"/>
              </a:lnSpc>
              <a:spcBef>
                <a:spcPts val="0"/>
              </a:spcBef>
            </a:pPr>
            <a:r>
              <a:rPr lang="en-US" u="sng" dirty="0" smtClean="0"/>
              <a:t>Two Types of PAOCs </a:t>
            </a:r>
            <a:r>
              <a:rPr lang="en-US" dirty="0" smtClean="0"/>
              <a:t>used by DCMA to ensure product quality compliance throughout the manufacturing performance stage of the procurement.</a:t>
            </a:r>
          </a:p>
          <a:p>
            <a:pPr lvl="1">
              <a:spcBef>
                <a:spcPts val="0"/>
              </a:spcBef>
            </a:pPr>
            <a:r>
              <a:rPr lang="en-US" i="1" dirty="0" smtClean="0"/>
              <a:t>Formal </a:t>
            </a:r>
            <a:r>
              <a:rPr lang="en-US" i="1" dirty="0"/>
              <a:t>/ </a:t>
            </a:r>
            <a:r>
              <a:rPr lang="en-US" i="1" dirty="0" smtClean="0"/>
              <a:t>Full</a:t>
            </a:r>
          </a:p>
          <a:p>
            <a:pPr marL="914400" lvl="2" indent="0">
              <a:spcBef>
                <a:spcPts val="0"/>
              </a:spcBef>
              <a:buNone/>
            </a:pPr>
            <a:r>
              <a:rPr lang="en-US" dirty="0" smtClean="0"/>
              <a:t>Determined </a:t>
            </a:r>
            <a:r>
              <a:rPr lang="en-US" dirty="0"/>
              <a:t>by </a:t>
            </a:r>
            <a:r>
              <a:rPr lang="en-US" dirty="0" smtClean="0"/>
              <a:t>the assigned Contracting Officer</a:t>
            </a:r>
          </a:p>
          <a:p>
            <a:pPr marL="914400" lvl="2" indent="0">
              <a:spcBef>
                <a:spcPts val="0"/>
              </a:spcBef>
              <a:buNone/>
            </a:pPr>
            <a:r>
              <a:rPr lang="en-US" dirty="0" smtClean="0"/>
              <a:t>Directed </a:t>
            </a:r>
            <a:r>
              <a:rPr lang="en-US" dirty="0"/>
              <a:t>by the NSEO </a:t>
            </a:r>
            <a:r>
              <a:rPr lang="en-US" dirty="0" smtClean="0"/>
              <a:t>Commander</a:t>
            </a:r>
            <a:endParaRPr lang="en-US" dirty="0"/>
          </a:p>
          <a:p>
            <a:pPr>
              <a:lnSpc>
                <a:spcPct val="100000"/>
              </a:lnSpc>
              <a:spcBef>
                <a:spcPts val="0"/>
              </a:spcBef>
            </a:pPr>
            <a:endParaRPr lang="en-US" dirty="0" smtClean="0"/>
          </a:p>
          <a:p>
            <a:pPr lvl="1">
              <a:spcBef>
                <a:spcPts val="0"/>
              </a:spcBef>
            </a:pPr>
            <a:r>
              <a:rPr lang="en-US" i="1" dirty="0" smtClean="0"/>
              <a:t>Limited </a:t>
            </a:r>
            <a:r>
              <a:rPr lang="en-US" i="1" dirty="0"/>
              <a:t>/ </a:t>
            </a:r>
            <a:r>
              <a:rPr lang="en-US" i="1" dirty="0" smtClean="0"/>
              <a:t>QA</a:t>
            </a:r>
          </a:p>
          <a:p>
            <a:pPr marL="914400" lvl="2" indent="0">
              <a:spcBef>
                <a:spcPts val="0"/>
              </a:spcBef>
              <a:buNone/>
            </a:pPr>
            <a:r>
              <a:rPr lang="en-US" dirty="0" smtClean="0"/>
              <a:t>Determined </a:t>
            </a:r>
            <a:r>
              <a:rPr lang="en-US" dirty="0"/>
              <a:t>by QA Personnel</a:t>
            </a:r>
          </a:p>
          <a:p>
            <a:pPr marL="457200" lvl="1" indent="0">
              <a:lnSpc>
                <a:spcPct val="100000"/>
              </a:lnSpc>
              <a:spcBef>
                <a:spcPts val="0"/>
              </a:spcBef>
              <a:buNone/>
            </a:pPr>
            <a:endParaRPr lang="en-US" dirty="0">
              <a:solidFill>
                <a:srgbClr val="FFC000"/>
              </a:solidFill>
            </a:endParaRPr>
          </a:p>
          <a:p>
            <a:endParaRPr lang="en-US" dirty="0"/>
          </a:p>
        </p:txBody>
      </p:sp>
      <p:sp>
        <p:nvSpPr>
          <p:cNvPr id="4" name="Slide Number Placeholder 3"/>
          <p:cNvSpPr>
            <a:spLocks noGrp="1"/>
          </p:cNvSpPr>
          <p:nvPr>
            <p:ph type="sldNum" sz="quarter" idx="11"/>
          </p:nvPr>
        </p:nvSpPr>
        <p:spPr/>
        <p:txBody>
          <a:bodyPr/>
          <a:lstStyle/>
          <a:p>
            <a:pPr>
              <a:defRPr/>
            </a:pPr>
            <a:fld id="{09707E5A-5BD9-4283-80F4-DC0924DD6A5A}" type="slidenum">
              <a:rPr lang="en-US" smtClean="0"/>
              <a:pPr>
                <a:defRPr/>
              </a:pPr>
              <a:t>8</a:t>
            </a:fld>
            <a:endParaRPr lang="en-US" dirty="0"/>
          </a:p>
        </p:txBody>
      </p:sp>
    </p:spTree>
    <p:extLst>
      <p:ext uri="{BB962C8B-B14F-4D97-AF65-F5344CB8AC3E}">
        <p14:creationId xmlns:p14="http://schemas.microsoft.com/office/powerpoint/2010/main" val="37217911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1"/>
          <p:cNvSpPr txBox="1">
            <a:spLocks/>
          </p:cNvSpPr>
          <p:nvPr/>
        </p:nvSpPr>
        <p:spPr>
          <a:xfrm>
            <a:off x="693095" y="1547155"/>
            <a:ext cx="7772400" cy="4723815"/>
          </a:xfrm>
          <a:prstGeom prst="rect">
            <a:avLst/>
          </a:prstGeom>
        </p:spPr>
        <p:txBody>
          <a:bodyPr/>
          <a:lstStyle/>
          <a:p>
            <a:pPr algn="ctr">
              <a:spcBef>
                <a:spcPct val="30000"/>
              </a:spcBef>
            </a:pPr>
            <a:endParaRPr lang="en-US" sz="2000" b="1" dirty="0">
              <a:solidFill>
                <a:srgbClr val="000099"/>
              </a:solidFill>
            </a:endParaRPr>
          </a:p>
        </p:txBody>
      </p:sp>
      <p:sp>
        <p:nvSpPr>
          <p:cNvPr id="2" name="Title 1"/>
          <p:cNvSpPr>
            <a:spLocks noGrp="1"/>
          </p:cNvSpPr>
          <p:nvPr>
            <p:ph type="title"/>
          </p:nvPr>
        </p:nvSpPr>
        <p:spPr>
          <a:xfrm>
            <a:off x="2306105" y="-104260"/>
            <a:ext cx="6682470" cy="729695"/>
          </a:xfrm>
        </p:spPr>
        <p:txBody>
          <a:bodyPr/>
          <a:lstStyle/>
          <a:p>
            <a:pPr algn="ctr"/>
            <a:r>
              <a:rPr lang="en-US" sz="3600" dirty="0" smtClean="0"/>
              <a:t>PAOC Process for a</a:t>
            </a:r>
            <a:br>
              <a:rPr lang="en-US" sz="3600" dirty="0" smtClean="0"/>
            </a:br>
            <a:r>
              <a:rPr lang="en-US" sz="3600" dirty="0" smtClean="0"/>
              <a:t>Formal PAOC</a:t>
            </a:r>
            <a:endParaRPr lang="en-US" sz="3600" dirty="0"/>
          </a:p>
        </p:txBody>
      </p:sp>
      <p:sp>
        <p:nvSpPr>
          <p:cNvPr id="3" name="Content Placeholder 2"/>
          <p:cNvSpPr>
            <a:spLocks noGrp="1"/>
          </p:cNvSpPr>
          <p:nvPr>
            <p:ph sz="half" idx="1"/>
          </p:nvPr>
        </p:nvSpPr>
        <p:spPr/>
        <p:txBody>
          <a:bodyPr/>
          <a:lstStyle/>
          <a:p>
            <a:r>
              <a:rPr lang="en-US" sz="2000" b="1" dirty="0"/>
              <a:t>42.503-1 Postaward conference arrangements.</a:t>
            </a:r>
          </a:p>
          <a:p>
            <a:r>
              <a:rPr lang="en-US" sz="2000" dirty="0"/>
              <a:t>(a) The </a:t>
            </a:r>
            <a:r>
              <a:rPr lang="en-US" sz="2000" b="1" i="1" dirty="0"/>
              <a:t>contracting officer </a:t>
            </a:r>
            <a:r>
              <a:rPr lang="en-US" sz="2000" dirty="0"/>
              <a:t>who decides that a conference is needed is responsible for—</a:t>
            </a:r>
          </a:p>
          <a:p>
            <a:r>
              <a:rPr lang="en-US" sz="2000" dirty="0"/>
              <a:t>(1) Establishing the time and place of the conference;</a:t>
            </a:r>
          </a:p>
          <a:p>
            <a:r>
              <a:rPr lang="en-US" sz="2000" dirty="0"/>
              <a:t>(2) Preparing the agenda, when necessary;</a:t>
            </a:r>
          </a:p>
          <a:p>
            <a:r>
              <a:rPr lang="en-US" sz="2000" dirty="0"/>
              <a:t>(3) Notifying appropriate Government representatives (e.g., contracting/contract administration office) and the contractor; </a:t>
            </a:r>
          </a:p>
          <a:p>
            <a:r>
              <a:rPr lang="en-US" sz="2000" dirty="0"/>
              <a:t>(4) Designating or acting as the chairperson;</a:t>
            </a:r>
          </a:p>
          <a:p>
            <a:r>
              <a:rPr lang="en-US" sz="2000" dirty="0"/>
              <a:t>(5) Conducting a preliminary meeting of Government personnel; and</a:t>
            </a:r>
          </a:p>
          <a:p>
            <a:r>
              <a:rPr lang="en-US" sz="2000" dirty="0"/>
              <a:t>(6) Preparing a summary report of the conference.</a:t>
            </a:r>
          </a:p>
          <a:p>
            <a:r>
              <a:rPr lang="en-US" sz="2000" dirty="0"/>
              <a:t>(b) When the contracting office initiates a conference, the arrangements may be made by that office or, at its request, by the contract administration office.</a:t>
            </a:r>
          </a:p>
          <a:p>
            <a:endParaRPr lang="en-US" sz="2000" dirty="0"/>
          </a:p>
        </p:txBody>
      </p:sp>
      <p:sp>
        <p:nvSpPr>
          <p:cNvPr id="4" name="Slide Number Placeholder 3"/>
          <p:cNvSpPr>
            <a:spLocks noGrp="1"/>
          </p:cNvSpPr>
          <p:nvPr>
            <p:ph type="sldNum" sz="quarter" idx="11"/>
          </p:nvPr>
        </p:nvSpPr>
        <p:spPr/>
        <p:txBody>
          <a:bodyPr/>
          <a:lstStyle/>
          <a:p>
            <a:pPr>
              <a:defRPr/>
            </a:pPr>
            <a:fld id="{09707E5A-5BD9-4283-80F4-DC0924DD6A5A}" type="slidenum">
              <a:rPr lang="en-US" smtClean="0"/>
              <a:pPr>
                <a:defRPr/>
              </a:pPr>
              <a:t>9</a:t>
            </a:fld>
            <a:endParaRPr lang="en-US" dirty="0"/>
          </a:p>
        </p:txBody>
      </p:sp>
    </p:spTree>
    <p:extLst>
      <p:ext uri="{BB962C8B-B14F-4D97-AF65-F5344CB8AC3E}">
        <p14:creationId xmlns:p14="http://schemas.microsoft.com/office/powerpoint/2010/main" val="265841542"/>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nchor="ctr"/>
      <a:lstStyle>
        <a:defPPr algn="ctr" fontAlgn="auto">
          <a:spcAft>
            <a:spcPts val="0"/>
          </a:spcAft>
          <a:defRPr sz="3200" b="1" dirty="0" smtClean="0">
            <a:solidFill>
              <a:srgbClr val="002C76"/>
            </a:solidFill>
            <a:latin typeface="Helvetica" pitchFamily="34" charset="0"/>
            <a:ea typeface="+mj-ea"/>
            <a:cs typeface="+mj-cs"/>
          </a:defRPr>
        </a:defPPr>
      </a:lstStyle>
    </a:txDef>
  </a:objectDefaults>
  <a:extraClrSchemeLst/>
</a:theme>
</file>

<file path=ppt/theme/theme2.xml><?xml version="1.0" encoding="utf-8"?>
<a:theme xmlns:a="http://schemas.openxmlformats.org/drawingml/2006/main" name="1_Wav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nchor="ctr"/>
      <a:lstStyle>
        <a:defPPr algn="ctr" fontAlgn="auto">
          <a:spcAft>
            <a:spcPts val="0"/>
          </a:spcAft>
          <a:defRPr sz="3200" b="1" dirty="0" smtClean="0">
            <a:solidFill>
              <a:srgbClr val="002C76"/>
            </a:solidFill>
            <a:latin typeface="Helvetica" pitchFamily="34" charset="0"/>
            <a:ea typeface="+mj-ea"/>
            <a:cs typeface="+mj-cs"/>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13909</TotalTime>
  <Words>1613</Words>
  <Application>Microsoft Office PowerPoint</Application>
  <PresentationFormat>On-screen Show (4:3)</PresentationFormat>
  <Paragraphs>348</Paragraphs>
  <Slides>43</Slides>
  <Notes>42</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Title Page</vt:lpstr>
      <vt:lpstr>1_Wave 2</vt:lpstr>
      <vt:lpstr> NAVSUP WSS Post Award Orientation Conference (PAOC)   </vt:lpstr>
      <vt:lpstr>PowerPoint Presentation</vt:lpstr>
      <vt:lpstr>PAOC Seminar Objectives</vt:lpstr>
      <vt:lpstr>What is a PAOC</vt:lpstr>
      <vt:lpstr>Subpart 42.5—Postaward Orientation</vt:lpstr>
      <vt:lpstr>FAR 42.501 General.</vt:lpstr>
      <vt:lpstr>What is a POAC</vt:lpstr>
      <vt:lpstr>Types of PAOCs</vt:lpstr>
      <vt:lpstr>PAOC Process for a Formal PAOC</vt:lpstr>
      <vt:lpstr>PAOC Process for a  QA (Limited) PAOC  QA Only PAOC</vt:lpstr>
      <vt:lpstr>When is a PAOC Required</vt:lpstr>
      <vt:lpstr>Why perform a PAOC</vt:lpstr>
      <vt:lpstr>PAOC “Drivers”</vt:lpstr>
      <vt:lpstr>Other PAOC “Drivers</vt:lpstr>
      <vt:lpstr>What makes PAOC important?</vt:lpstr>
      <vt:lpstr>Contract Technical Review</vt:lpstr>
      <vt:lpstr>Contract Technical Review</vt:lpstr>
      <vt:lpstr>Contract Technical Review</vt:lpstr>
      <vt:lpstr>Contract Technical Review</vt:lpstr>
      <vt:lpstr>Contract Technical Review</vt:lpstr>
      <vt:lpstr>Contract Technical Review</vt:lpstr>
      <vt:lpstr>Contract Technical Review</vt:lpstr>
      <vt:lpstr>Contract Technical Review</vt:lpstr>
      <vt:lpstr>Contract Technical Review</vt:lpstr>
      <vt:lpstr>Contract Technical Review Elements</vt:lpstr>
      <vt:lpstr>Contract Technical Review</vt:lpstr>
      <vt:lpstr>Contract Technical Review</vt:lpstr>
      <vt:lpstr>Contract Technical Review “Bottom Line”</vt:lpstr>
      <vt:lpstr>PAOC Topics of Discussion</vt:lpstr>
      <vt:lpstr>PAOC Topics of Discussion</vt:lpstr>
      <vt:lpstr>PAOC Topics of Discussion</vt:lpstr>
      <vt:lpstr>PAOC Topics of Discussion</vt:lpstr>
      <vt:lpstr>PAOC Topics of Discussion</vt:lpstr>
      <vt:lpstr>PAOC Topics of Discussion</vt:lpstr>
      <vt:lpstr>Documenting the PAOC</vt:lpstr>
      <vt:lpstr>PAOC Documentation </vt:lpstr>
      <vt:lpstr>PAOC Documentation</vt:lpstr>
      <vt:lpstr>PAOC Documentation</vt:lpstr>
      <vt:lpstr>PAOC Documentation</vt:lpstr>
      <vt:lpstr>PAOC Documentation</vt:lpstr>
      <vt:lpstr>Questions</vt:lpstr>
      <vt:lpstr>Contacts</vt:lpstr>
      <vt:lpstr>NAVSUP WSS PAOC </vt:lpstr>
    </vt:vector>
  </TitlesOfParts>
  <Company>NMCI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lee.singer</dc:creator>
  <cp:lastModifiedBy>jenae.jackson</cp:lastModifiedBy>
  <cp:revision>609</cp:revision>
  <dcterms:created xsi:type="dcterms:W3CDTF">2010-08-12T17:55:51Z</dcterms:created>
  <dcterms:modified xsi:type="dcterms:W3CDTF">2017-04-05T18:13:46Z</dcterms:modified>
</cp:coreProperties>
</file>